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.xml" ContentType="application/vnd.openxmlformats-officedocument.presentationml.tags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9"/>
  </p:notesMasterIdLst>
  <p:handoutMasterIdLst>
    <p:handoutMasterId r:id="rId40"/>
  </p:handoutMasterIdLst>
  <p:sldIdLst>
    <p:sldId id="360" r:id="rId2"/>
    <p:sldId id="385" r:id="rId3"/>
    <p:sldId id="363" r:id="rId4"/>
    <p:sldId id="370" r:id="rId5"/>
    <p:sldId id="371" r:id="rId6"/>
    <p:sldId id="372" r:id="rId7"/>
    <p:sldId id="373" r:id="rId8"/>
    <p:sldId id="386" r:id="rId9"/>
    <p:sldId id="377" r:id="rId10"/>
    <p:sldId id="375" r:id="rId11"/>
    <p:sldId id="378" r:id="rId12"/>
    <p:sldId id="379" r:id="rId13"/>
    <p:sldId id="380" r:id="rId14"/>
    <p:sldId id="381" r:id="rId15"/>
    <p:sldId id="376" r:id="rId16"/>
    <p:sldId id="383" r:id="rId17"/>
    <p:sldId id="382" r:id="rId18"/>
    <p:sldId id="387" r:id="rId19"/>
    <p:sldId id="384" r:id="rId20"/>
    <p:sldId id="389" r:id="rId21"/>
    <p:sldId id="369" r:id="rId22"/>
    <p:sldId id="388" r:id="rId23"/>
    <p:sldId id="350" r:id="rId24"/>
    <p:sldId id="349" r:id="rId25"/>
    <p:sldId id="347" r:id="rId26"/>
    <p:sldId id="351" r:id="rId27"/>
    <p:sldId id="353" r:id="rId28"/>
    <p:sldId id="352" r:id="rId29"/>
    <p:sldId id="365" r:id="rId30"/>
    <p:sldId id="356" r:id="rId31"/>
    <p:sldId id="390" r:id="rId32"/>
    <p:sldId id="391" r:id="rId33"/>
    <p:sldId id="361" r:id="rId34"/>
    <p:sldId id="362" r:id="rId35"/>
    <p:sldId id="366" r:id="rId36"/>
    <p:sldId id="367" r:id="rId37"/>
    <p:sldId id="368" r:id="rId38"/>
  </p:sldIdLst>
  <p:sldSz cx="12192000" cy="6858000"/>
  <p:notesSz cx="6858000" cy="9144000"/>
  <p:custShowLst>
    <p:custShow name="Imprimir" id="0">
      <p:sldLst/>
    </p:custShow>
  </p:custShowLst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ción predeterminada" id="{D5C5A723-E219-4CA3-B7A5-6EDA96E83F7B}">
          <p14:sldIdLst>
            <p14:sldId id="360"/>
            <p14:sldId id="385"/>
            <p14:sldId id="363"/>
            <p14:sldId id="370"/>
            <p14:sldId id="371"/>
            <p14:sldId id="372"/>
            <p14:sldId id="373"/>
            <p14:sldId id="386"/>
            <p14:sldId id="377"/>
            <p14:sldId id="375"/>
            <p14:sldId id="378"/>
            <p14:sldId id="379"/>
            <p14:sldId id="380"/>
            <p14:sldId id="381"/>
            <p14:sldId id="376"/>
            <p14:sldId id="383"/>
            <p14:sldId id="382"/>
            <p14:sldId id="387"/>
            <p14:sldId id="384"/>
            <p14:sldId id="389"/>
            <p14:sldId id="369"/>
            <p14:sldId id="388"/>
            <p14:sldId id="350"/>
            <p14:sldId id="349"/>
            <p14:sldId id="347"/>
            <p14:sldId id="351"/>
            <p14:sldId id="353"/>
            <p14:sldId id="352"/>
            <p14:sldId id="365"/>
            <p14:sldId id="356"/>
            <p14:sldId id="390"/>
            <p14:sldId id="391"/>
            <p14:sldId id="361"/>
            <p14:sldId id="362"/>
            <p14:sldId id="366"/>
            <p14:sldId id="367"/>
            <p14:sldId id="36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CC"/>
    <a:srgbClr val="CC0000"/>
    <a:srgbClr val="F7EFEF"/>
    <a:srgbClr val="A40000"/>
    <a:srgbClr val="FFFFCC"/>
    <a:srgbClr val="FFFF99"/>
    <a:srgbClr val="FFFFFF"/>
    <a:srgbClr val="000066"/>
    <a:srgbClr val="FF0000"/>
    <a:srgbClr val="00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5268" autoAdjust="0"/>
  </p:normalViewPr>
  <p:slideViewPr>
    <p:cSldViewPr snapToGrid="0">
      <p:cViewPr>
        <p:scale>
          <a:sx n="53" d="100"/>
          <a:sy n="53" d="100"/>
        </p:scale>
        <p:origin x="1766" y="69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42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90" d="100"/>
        <a:sy n="90" d="100"/>
      </p:scale>
      <p:origin x="0" y="-9283"/>
    </p:cViewPr>
  </p:sorterViewPr>
  <p:notesViewPr>
    <p:cSldViewPr snapToGrid="0">
      <p:cViewPr>
        <p:scale>
          <a:sx n="227" d="100"/>
          <a:sy n="227" d="100"/>
        </p:scale>
        <p:origin x="130" y="-9475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image" Target="../media/image38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image" Target="../media/image38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4A83F45-9D86-4465-934C-52BAF49D62E7}" type="doc">
      <dgm:prSet loTypeId="urn:microsoft.com/office/officeart/2005/8/layout/arrow2" loCatId="process" qsTypeId="urn:microsoft.com/office/officeart/2005/8/quickstyle/simple1" qsCatId="simple" csTypeId="urn:microsoft.com/office/officeart/2005/8/colors/colorful1" csCatId="colorful" phldr="1"/>
      <dgm:spPr/>
    </dgm:pt>
    <dgm:pt modelId="{1FF375D0-B163-42B8-9324-88E42C3271F8}">
      <dgm:prSet phldrT="[Text]" custT="1"/>
      <dgm:spPr/>
      <dgm:t>
        <a:bodyPr/>
        <a:lstStyle/>
        <a:p>
          <a:br>
            <a:rPr lang="es-ES" sz="2400">
              <a:latin typeface="Verdana" panose="020B0604030504040204" pitchFamily="34" charset="0"/>
              <a:ea typeface="Verdana" panose="020B0604030504040204" pitchFamily="34" charset="0"/>
            </a:rPr>
          </a:br>
          <a:r>
            <a:rPr lang="es-ES" sz="2100" b="1">
              <a:latin typeface="Verdana" panose="020B0604030504040204" pitchFamily="34" charset="0"/>
              <a:ea typeface="Verdana" panose="020B0604030504040204" pitchFamily="34" charset="0"/>
            </a:rPr>
            <a:t>Bases de Datos Relacionales</a:t>
          </a:r>
          <a:br>
            <a:rPr lang="es-ES" sz="3200">
              <a:latin typeface="Verdana" panose="020B0604030504040204" pitchFamily="34" charset="0"/>
              <a:ea typeface="Verdana" panose="020B0604030504040204" pitchFamily="34" charset="0"/>
            </a:rPr>
          </a:br>
          <a:r>
            <a:rPr lang="es-ES" sz="3200">
              <a:solidFill>
                <a:srgbClr val="C00000"/>
              </a:solidFill>
              <a:latin typeface="Verdana" panose="020B0604030504040204" pitchFamily="34" charset="0"/>
              <a:ea typeface="Verdana" panose="020B0604030504040204" pitchFamily="34" charset="0"/>
            </a:rPr>
            <a:t>1970</a:t>
          </a:r>
          <a:br>
            <a:rPr lang="es-ES" sz="2400">
              <a:latin typeface="Verdana" panose="020B0604030504040204" pitchFamily="34" charset="0"/>
              <a:ea typeface="Verdana" panose="020B0604030504040204" pitchFamily="34" charset="0"/>
            </a:rPr>
          </a:br>
          <a:endParaRPr lang="es-ES" sz="2400" dirty="0"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0A10EDAB-C04B-4043-B780-F4186FAF72D5}" type="parTrans" cxnId="{ED4141D7-16B5-4E65-9A5B-CDFEE802B877}">
      <dgm:prSet/>
      <dgm:spPr/>
      <dgm:t>
        <a:bodyPr/>
        <a:lstStyle/>
        <a:p>
          <a:endParaRPr lang="es-ES"/>
        </a:p>
      </dgm:t>
    </dgm:pt>
    <dgm:pt modelId="{497CB051-0CCD-47AB-BB7F-4E7A5754E178}" type="sibTrans" cxnId="{ED4141D7-16B5-4E65-9A5B-CDFEE802B877}">
      <dgm:prSet/>
      <dgm:spPr/>
      <dgm:t>
        <a:bodyPr/>
        <a:lstStyle/>
        <a:p>
          <a:endParaRPr lang="es-ES"/>
        </a:p>
      </dgm:t>
    </dgm:pt>
    <dgm:pt modelId="{62A2BF65-641B-4E7E-ADE7-48269CA106AE}">
      <dgm:prSet phldrT="[Text]" custT="1"/>
      <dgm:spPr/>
      <dgm:t>
        <a:bodyPr/>
        <a:lstStyle/>
        <a:p>
          <a:br>
            <a:rPr lang="es-ES" sz="2400" kern="1200" dirty="0">
              <a:latin typeface="Verdana" panose="020B0604030504040204" pitchFamily="34" charset="0"/>
              <a:ea typeface="Verdana" panose="020B0604030504040204" pitchFamily="34" charset="0"/>
            </a:rPr>
          </a:br>
          <a:r>
            <a:rPr lang="es-ES" sz="2200" b="1" kern="1200" dirty="0">
              <a:latin typeface="Verdana" panose="020B0604030504040204" pitchFamily="34" charset="0"/>
              <a:ea typeface="Verdana" panose="020B0604030504040204" pitchFamily="34" charset="0"/>
            </a:rPr>
            <a:t>Sistemas  ERP</a:t>
          </a:r>
          <a:br>
            <a:rPr lang="es-ES" sz="2400" kern="1200" dirty="0">
              <a:latin typeface="Verdana" panose="020B0604030504040204" pitchFamily="34" charset="0"/>
              <a:ea typeface="Verdana" panose="020B0604030504040204" pitchFamily="34" charset="0"/>
            </a:rPr>
          </a:br>
          <a:r>
            <a:rPr lang="es-ES" sz="3200" kern="1200" dirty="0">
              <a:solidFill>
                <a:srgbClr val="C00000"/>
              </a:solidFill>
              <a:latin typeface="Verdana" panose="020B0604030504040204" pitchFamily="34" charset="0"/>
              <a:ea typeface="Verdana" panose="020B0604030504040204" pitchFamily="34" charset="0"/>
              <a:cs typeface="+mn-cs"/>
            </a:rPr>
            <a:t>1972</a:t>
          </a:r>
          <a:r>
            <a:rPr lang="es-ES" sz="3200" kern="1200" dirty="0">
              <a:latin typeface="Verdana" panose="020B0604030504040204" pitchFamily="34" charset="0"/>
              <a:ea typeface="Verdana" panose="020B0604030504040204" pitchFamily="34" charset="0"/>
              <a:cs typeface="+mn-cs"/>
            </a:rPr>
            <a:t> </a:t>
          </a:r>
        </a:p>
        <a:p>
          <a:endParaRPr lang="es-ES" sz="2400" kern="1200" dirty="0"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E0932BD4-BF10-4F0B-A332-50FB8CEFA253}" type="parTrans" cxnId="{0B392D0B-6E5A-4F4B-80B1-B7E320654FD3}">
      <dgm:prSet/>
      <dgm:spPr/>
      <dgm:t>
        <a:bodyPr/>
        <a:lstStyle/>
        <a:p>
          <a:endParaRPr lang="es-ES"/>
        </a:p>
      </dgm:t>
    </dgm:pt>
    <dgm:pt modelId="{7E2A42DA-ED66-48F2-9B26-BD2C476CC7CC}" type="sibTrans" cxnId="{0B392D0B-6E5A-4F4B-80B1-B7E320654FD3}">
      <dgm:prSet/>
      <dgm:spPr/>
      <dgm:t>
        <a:bodyPr/>
        <a:lstStyle/>
        <a:p>
          <a:endParaRPr lang="es-ES"/>
        </a:p>
      </dgm:t>
    </dgm:pt>
    <dgm:pt modelId="{413E8D73-A58B-49E5-ACC8-452BE69E776E}">
      <dgm:prSet phldrT="[Text]" custT="1"/>
      <dgm:spPr/>
      <dgm:t>
        <a:bodyPr/>
        <a:lstStyle/>
        <a:p>
          <a:br>
            <a:rPr lang="es-ES" sz="2400" dirty="0">
              <a:latin typeface="Verdana" panose="020B0604030504040204" pitchFamily="34" charset="0"/>
              <a:ea typeface="Verdana" panose="020B0604030504040204" pitchFamily="34" charset="0"/>
            </a:rPr>
          </a:br>
          <a:r>
            <a:rPr lang="es-ES" sz="2200" b="1" dirty="0">
              <a:latin typeface="Verdana" panose="020B0604030504040204" pitchFamily="34" charset="0"/>
              <a:ea typeface="Verdana" panose="020B0604030504040204" pitchFamily="34" charset="0"/>
            </a:rPr>
            <a:t>Inteligencia de Negocios</a:t>
          </a:r>
        </a:p>
        <a:p>
          <a:r>
            <a:rPr lang="es-ES" sz="2000" dirty="0">
              <a:latin typeface="Verdana" panose="020B0604030504040204" pitchFamily="34" charset="0"/>
              <a:ea typeface="Verdana" panose="020B0604030504040204" pitchFamily="34" charset="0"/>
            </a:rPr>
            <a:t>(Business </a:t>
          </a:r>
          <a:r>
            <a:rPr lang="es-ES" sz="2000" dirty="0" err="1">
              <a:latin typeface="Verdana" panose="020B0604030504040204" pitchFamily="34" charset="0"/>
              <a:ea typeface="Verdana" panose="020B0604030504040204" pitchFamily="34" charset="0"/>
            </a:rPr>
            <a:t>Intelligence</a:t>
          </a:r>
          <a:r>
            <a:rPr lang="es-ES" sz="2000" dirty="0">
              <a:latin typeface="Verdana" panose="020B0604030504040204" pitchFamily="34" charset="0"/>
              <a:ea typeface="Verdana" panose="020B0604030504040204" pitchFamily="34" charset="0"/>
            </a:rPr>
            <a:t>)</a:t>
          </a:r>
        </a:p>
        <a:p>
          <a:r>
            <a:rPr lang="es-ES" sz="3200" b="0" i="0" dirty="0">
              <a:solidFill>
                <a:srgbClr val="A40000"/>
              </a:solidFill>
              <a:latin typeface="Verdana" panose="020B0604030504040204" pitchFamily="34" charset="0"/>
              <a:ea typeface="Verdana" panose="020B0604030504040204" pitchFamily="34" charset="0"/>
            </a:rPr>
            <a:t>1989</a:t>
          </a:r>
          <a:r>
            <a:rPr lang="es-ES" sz="4000" b="0" i="0" dirty="0">
              <a:solidFill>
                <a:srgbClr val="A40000"/>
              </a:solidFill>
            </a:rPr>
            <a:t> </a:t>
          </a:r>
          <a:endParaRPr lang="es-ES" sz="2000" dirty="0">
            <a:solidFill>
              <a:srgbClr val="A40000"/>
            </a:solidFill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9452451B-75ED-4F8A-830B-6169DEF3EC43}" type="parTrans" cxnId="{E4CFEABC-1437-4D3C-ADD3-60FA1EBC3FA4}">
      <dgm:prSet/>
      <dgm:spPr/>
      <dgm:t>
        <a:bodyPr/>
        <a:lstStyle/>
        <a:p>
          <a:endParaRPr lang="es-ES"/>
        </a:p>
      </dgm:t>
    </dgm:pt>
    <dgm:pt modelId="{A80E4E7D-42D2-4298-BFA2-3120F8A73239}" type="sibTrans" cxnId="{E4CFEABC-1437-4D3C-ADD3-60FA1EBC3FA4}">
      <dgm:prSet/>
      <dgm:spPr/>
      <dgm:t>
        <a:bodyPr/>
        <a:lstStyle/>
        <a:p>
          <a:endParaRPr lang="es-ES"/>
        </a:p>
      </dgm:t>
    </dgm:pt>
    <dgm:pt modelId="{96AEA546-940E-4DB7-80FE-C2BB3F83AF1B}" type="pres">
      <dgm:prSet presAssocID="{D4A83F45-9D86-4465-934C-52BAF49D62E7}" presName="arrowDiagram" presStyleCnt="0">
        <dgm:presLayoutVars>
          <dgm:chMax val="5"/>
          <dgm:dir/>
          <dgm:resizeHandles val="exact"/>
        </dgm:presLayoutVars>
      </dgm:prSet>
      <dgm:spPr/>
    </dgm:pt>
    <dgm:pt modelId="{4FF68CDF-EE57-4B3E-9ED7-B9663D744F12}" type="pres">
      <dgm:prSet presAssocID="{D4A83F45-9D86-4465-934C-52BAF49D62E7}" presName="arrow" presStyleLbl="bgShp" presStyleIdx="0" presStyleCnt="1"/>
      <dgm:spPr/>
    </dgm:pt>
    <dgm:pt modelId="{558829D7-DE3E-4943-BA4D-890C2BB0B29E}" type="pres">
      <dgm:prSet presAssocID="{D4A83F45-9D86-4465-934C-52BAF49D62E7}" presName="arrowDiagram3" presStyleCnt="0"/>
      <dgm:spPr/>
    </dgm:pt>
    <dgm:pt modelId="{11B1D481-3A76-4D92-80EB-F9B1D95B6B56}" type="pres">
      <dgm:prSet presAssocID="{1FF375D0-B163-42B8-9324-88E42C3271F8}" presName="bullet3a" presStyleLbl="node1" presStyleIdx="0" presStyleCnt="3"/>
      <dgm:spPr/>
    </dgm:pt>
    <dgm:pt modelId="{0A504392-D1BC-43FE-8BF1-E80D9B84B457}" type="pres">
      <dgm:prSet presAssocID="{1FF375D0-B163-42B8-9324-88E42C3271F8}" presName="textBox3a" presStyleLbl="revTx" presStyleIdx="0" presStyleCnt="3" custLinFactNeighborX="-11543">
        <dgm:presLayoutVars>
          <dgm:bulletEnabled val="1"/>
        </dgm:presLayoutVars>
      </dgm:prSet>
      <dgm:spPr/>
    </dgm:pt>
    <dgm:pt modelId="{E89BBDD8-809A-430E-8A6D-1E43B01C619C}" type="pres">
      <dgm:prSet presAssocID="{62A2BF65-641B-4E7E-ADE7-48269CA106AE}" presName="bullet3b" presStyleLbl="node1" presStyleIdx="1" presStyleCnt="3"/>
      <dgm:spPr/>
    </dgm:pt>
    <dgm:pt modelId="{904284FF-08CD-480B-BF57-BC70D34F30EB}" type="pres">
      <dgm:prSet presAssocID="{62A2BF65-641B-4E7E-ADE7-48269CA106AE}" presName="textBox3b" presStyleLbl="revTx" presStyleIdx="1" presStyleCnt="3" custLinFactNeighborX="-15162" custLinFactNeighborY="465">
        <dgm:presLayoutVars>
          <dgm:bulletEnabled val="1"/>
        </dgm:presLayoutVars>
      </dgm:prSet>
      <dgm:spPr/>
    </dgm:pt>
    <dgm:pt modelId="{B5406F4D-47D3-45B8-8DB9-6FE460584090}" type="pres">
      <dgm:prSet presAssocID="{413E8D73-A58B-49E5-ACC8-452BE69E776E}" presName="bullet3c" presStyleLbl="node1" presStyleIdx="2" presStyleCnt="3"/>
      <dgm:spPr/>
    </dgm:pt>
    <dgm:pt modelId="{9142A68E-719A-48BD-8E78-C98434D0B254}" type="pres">
      <dgm:prSet presAssocID="{413E8D73-A58B-49E5-ACC8-452BE69E776E}" presName="textBox3c" presStyleLbl="revTx" presStyleIdx="2" presStyleCnt="3" custScaleX="109283" custScaleY="93061" custLinFactNeighborX="-19770">
        <dgm:presLayoutVars>
          <dgm:bulletEnabled val="1"/>
        </dgm:presLayoutVars>
      </dgm:prSet>
      <dgm:spPr/>
    </dgm:pt>
  </dgm:ptLst>
  <dgm:cxnLst>
    <dgm:cxn modelId="{0B392D0B-6E5A-4F4B-80B1-B7E320654FD3}" srcId="{D4A83F45-9D86-4465-934C-52BAF49D62E7}" destId="{62A2BF65-641B-4E7E-ADE7-48269CA106AE}" srcOrd="1" destOrd="0" parTransId="{E0932BD4-BF10-4F0B-A332-50FB8CEFA253}" sibTransId="{7E2A42DA-ED66-48F2-9B26-BD2C476CC7CC}"/>
    <dgm:cxn modelId="{4D36F312-F69F-430A-A603-DBB738E50951}" type="presOf" srcId="{1FF375D0-B163-42B8-9324-88E42C3271F8}" destId="{0A504392-D1BC-43FE-8BF1-E80D9B84B457}" srcOrd="0" destOrd="0" presId="urn:microsoft.com/office/officeart/2005/8/layout/arrow2"/>
    <dgm:cxn modelId="{7CFA7F24-3997-439E-96A5-6280A9DB88F8}" type="presOf" srcId="{413E8D73-A58B-49E5-ACC8-452BE69E776E}" destId="{9142A68E-719A-48BD-8E78-C98434D0B254}" srcOrd="0" destOrd="0" presId="urn:microsoft.com/office/officeart/2005/8/layout/arrow2"/>
    <dgm:cxn modelId="{AE60083F-83E5-4C60-A1B1-FA691DAEA445}" type="presOf" srcId="{D4A83F45-9D86-4465-934C-52BAF49D62E7}" destId="{96AEA546-940E-4DB7-80FE-C2BB3F83AF1B}" srcOrd="0" destOrd="0" presId="urn:microsoft.com/office/officeart/2005/8/layout/arrow2"/>
    <dgm:cxn modelId="{84A18F62-1AD6-4F81-AA19-79988EA30F81}" type="presOf" srcId="{62A2BF65-641B-4E7E-ADE7-48269CA106AE}" destId="{904284FF-08CD-480B-BF57-BC70D34F30EB}" srcOrd="0" destOrd="0" presId="urn:microsoft.com/office/officeart/2005/8/layout/arrow2"/>
    <dgm:cxn modelId="{E4CFEABC-1437-4D3C-ADD3-60FA1EBC3FA4}" srcId="{D4A83F45-9D86-4465-934C-52BAF49D62E7}" destId="{413E8D73-A58B-49E5-ACC8-452BE69E776E}" srcOrd="2" destOrd="0" parTransId="{9452451B-75ED-4F8A-830B-6169DEF3EC43}" sibTransId="{A80E4E7D-42D2-4298-BFA2-3120F8A73239}"/>
    <dgm:cxn modelId="{ED4141D7-16B5-4E65-9A5B-CDFEE802B877}" srcId="{D4A83F45-9D86-4465-934C-52BAF49D62E7}" destId="{1FF375D0-B163-42B8-9324-88E42C3271F8}" srcOrd="0" destOrd="0" parTransId="{0A10EDAB-C04B-4043-B780-F4186FAF72D5}" sibTransId="{497CB051-0CCD-47AB-BB7F-4E7A5754E178}"/>
    <dgm:cxn modelId="{A3035F18-20CC-4E42-8B9A-F4F4F47670CE}" type="presParOf" srcId="{96AEA546-940E-4DB7-80FE-C2BB3F83AF1B}" destId="{4FF68CDF-EE57-4B3E-9ED7-B9663D744F12}" srcOrd="0" destOrd="0" presId="urn:microsoft.com/office/officeart/2005/8/layout/arrow2"/>
    <dgm:cxn modelId="{977DA4E5-0D20-470D-86B2-5F74E60D5D65}" type="presParOf" srcId="{96AEA546-940E-4DB7-80FE-C2BB3F83AF1B}" destId="{558829D7-DE3E-4943-BA4D-890C2BB0B29E}" srcOrd="1" destOrd="0" presId="urn:microsoft.com/office/officeart/2005/8/layout/arrow2"/>
    <dgm:cxn modelId="{4A7C2D3F-5252-49CD-A61A-FD3D813AEF24}" type="presParOf" srcId="{558829D7-DE3E-4943-BA4D-890C2BB0B29E}" destId="{11B1D481-3A76-4D92-80EB-F9B1D95B6B56}" srcOrd="0" destOrd="0" presId="urn:microsoft.com/office/officeart/2005/8/layout/arrow2"/>
    <dgm:cxn modelId="{9B457154-F029-415A-9A9F-ED73D429BD67}" type="presParOf" srcId="{558829D7-DE3E-4943-BA4D-890C2BB0B29E}" destId="{0A504392-D1BC-43FE-8BF1-E80D9B84B457}" srcOrd="1" destOrd="0" presId="urn:microsoft.com/office/officeart/2005/8/layout/arrow2"/>
    <dgm:cxn modelId="{5D3E74A8-260A-418E-A248-298A5B5CCFC0}" type="presParOf" srcId="{558829D7-DE3E-4943-BA4D-890C2BB0B29E}" destId="{E89BBDD8-809A-430E-8A6D-1E43B01C619C}" srcOrd="2" destOrd="0" presId="urn:microsoft.com/office/officeart/2005/8/layout/arrow2"/>
    <dgm:cxn modelId="{DB243D05-F678-4B0D-AB01-05C4D9BB7B01}" type="presParOf" srcId="{558829D7-DE3E-4943-BA4D-890C2BB0B29E}" destId="{904284FF-08CD-480B-BF57-BC70D34F30EB}" srcOrd="3" destOrd="0" presId="urn:microsoft.com/office/officeart/2005/8/layout/arrow2"/>
    <dgm:cxn modelId="{B86DC525-83C5-40B0-9740-6C53E12B5F11}" type="presParOf" srcId="{558829D7-DE3E-4943-BA4D-890C2BB0B29E}" destId="{B5406F4D-47D3-45B8-8DB9-6FE460584090}" srcOrd="4" destOrd="0" presId="urn:microsoft.com/office/officeart/2005/8/layout/arrow2"/>
    <dgm:cxn modelId="{D8D46FC8-815A-4CFE-9C5F-AE7292AB8766}" type="presParOf" srcId="{558829D7-DE3E-4943-BA4D-890C2BB0B29E}" destId="{9142A68E-719A-48BD-8E78-C98434D0B254}" srcOrd="5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1F10904-49D1-4E12-A71D-D2B79C1661F4}" type="doc">
      <dgm:prSet loTypeId="urn:microsoft.com/office/officeart/2005/8/layout/hList2" loCatId="list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es-ES"/>
        </a:p>
      </dgm:t>
    </dgm:pt>
    <dgm:pt modelId="{B211D17A-BB60-4286-8AE8-DEFB4526E0A1}">
      <dgm:prSet phldrT="[Texto]"/>
      <dgm:spPr/>
      <dgm:t>
        <a:bodyPr/>
        <a:lstStyle/>
        <a:p>
          <a:r>
            <a:rPr lang="es-ES" dirty="0">
              <a:solidFill>
                <a:srgbClr val="CC0000"/>
              </a:solidFill>
            </a:rPr>
            <a:t>ESTRUCTURADOS  </a:t>
          </a:r>
        </a:p>
      </dgm:t>
    </dgm:pt>
    <dgm:pt modelId="{38914034-208A-42CA-A17E-BFBC4365D331}" type="parTrans" cxnId="{9C097E34-BB53-48BC-A934-D448B000B855}">
      <dgm:prSet/>
      <dgm:spPr/>
      <dgm:t>
        <a:bodyPr/>
        <a:lstStyle/>
        <a:p>
          <a:endParaRPr lang="es-ES">
            <a:solidFill>
              <a:srgbClr val="CC0000"/>
            </a:solidFill>
          </a:endParaRPr>
        </a:p>
      </dgm:t>
    </dgm:pt>
    <dgm:pt modelId="{67D35372-D616-4B69-868D-355B365BC1E9}" type="sibTrans" cxnId="{9C097E34-BB53-48BC-A934-D448B000B855}">
      <dgm:prSet/>
      <dgm:spPr/>
      <dgm:t>
        <a:bodyPr/>
        <a:lstStyle/>
        <a:p>
          <a:endParaRPr lang="es-ES">
            <a:solidFill>
              <a:srgbClr val="CC0000"/>
            </a:solidFill>
          </a:endParaRPr>
        </a:p>
      </dgm:t>
    </dgm:pt>
    <dgm:pt modelId="{8C01E6F3-70F1-4670-98F0-74E79E7DC335}">
      <dgm:prSet phldrT="[Texto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s-ES" sz="1600" b="0" i="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rPr>
            <a:t>Tienen perfectamente definida su longitud, formato y tamaño.</a:t>
          </a:r>
          <a:endParaRPr lang="es-ES" sz="1600" dirty="0">
            <a:solidFill>
              <a:schemeClr val="tx1"/>
            </a:solidFill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8C0DF40E-AB72-4860-9463-EEB2B5E503F3}" type="parTrans" cxnId="{C9A06746-6FFA-475D-A188-901E3D2B0D06}">
      <dgm:prSet/>
      <dgm:spPr/>
      <dgm:t>
        <a:bodyPr/>
        <a:lstStyle/>
        <a:p>
          <a:endParaRPr lang="es-ES">
            <a:solidFill>
              <a:srgbClr val="CC0000"/>
            </a:solidFill>
          </a:endParaRPr>
        </a:p>
      </dgm:t>
    </dgm:pt>
    <dgm:pt modelId="{B0B82172-D4B0-49FF-A9D1-D561D68212F3}" type="sibTrans" cxnId="{C9A06746-6FFA-475D-A188-901E3D2B0D06}">
      <dgm:prSet/>
      <dgm:spPr/>
      <dgm:t>
        <a:bodyPr/>
        <a:lstStyle/>
        <a:p>
          <a:endParaRPr lang="es-ES">
            <a:solidFill>
              <a:srgbClr val="CC0000"/>
            </a:solidFill>
          </a:endParaRPr>
        </a:p>
      </dgm:t>
    </dgm:pt>
    <dgm:pt modelId="{8C813391-AB1F-4760-A2ED-D181BC9C640D}">
      <dgm:prSet phldrT="[Texto]"/>
      <dgm:spPr/>
      <dgm:t>
        <a:bodyPr/>
        <a:lstStyle/>
        <a:p>
          <a:r>
            <a:rPr lang="es-ES" dirty="0">
              <a:solidFill>
                <a:srgbClr val="CC0000"/>
              </a:solidFill>
            </a:rPr>
            <a:t>NO ESTRUCTURADOS</a:t>
          </a:r>
        </a:p>
      </dgm:t>
    </dgm:pt>
    <dgm:pt modelId="{0AE9C4B8-D571-4CFC-A01D-2B581FD644DA}" type="parTrans" cxnId="{1719D4B5-6CEB-4946-9CE2-B7EDF4879BA7}">
      <dgm:prSet/>
      <dgm:spPr/>
      <dgm:t>
        <a:bodyPr/>
        <a:lstStyle/>
        <a:p>
          <a:endParaRPr lang="es-ES">
            <a:solidFill>
              <a:srgbClr val="CC0000"/>
            </a:solidFill>
          </a:endParaRPr>
        </a:p>
      </dgm:t>
    </dgm:pt>
    <dgm:pt modelId="{0508179C-1AE3-4872-A1E2-546BD1B2C491}" type="sibTrans" cxnId="{1719D4B5-6CEB-4946-9CE2-B7EDF4879BA7}">
      <dgm:prSet/>
      <dgm:spPr/>
      <dgm:t>
        <a:bodyPr/>
        <a:lstStyle/>
        <a:p>
          <a:endParaRPr lang="es-ES">
            <a:solidFill>
              <a:srgbClr val="CC0000"/>
            </a:solidFill>
          </a:endParaRPr>
        </a:p>
      </dgm:t>
    </dgm:pt>
    <dgm:pt modelId="{6F668B59-56E3-44A4-AB50-C356B539CE84}">
      <dgm:prSet phldrT="[Texto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s-ES" sz="1600" b="0" i="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rPr>
            <a:t>Se caracterizan por no tener un formato específico</a:t>
          </a:r>
          <a:endParaRPr lang="es-ES" sz="1600" dirty="0">
            <a:solidFill>
              <a:schemeClr val="tx1"/>
            </a:solidFill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5B8B8E90-02BC-4F35-8932-A1F8458B4484}" type="parTrans" cxnId="{3B22B621-1B43-4093-B1E1-F782627925DF}">
      <dgm:prSet/>
      <dgm:spPr/>
      <dgm:t>
        <a:bodyPr/>
        <a:lstStyle/>
        <a:p>
          <a:endParaRPr lang="es-ES">
            <a:solidFill>
              <a:srgbClr val="CC0000"/>
            </a:solidFill>
          </a:endParaRPr>
        </a:p>
      </dgm:t>
    </dgm:pt>
    <dgm:pt modelId="{DEAB3EE3-933C-4319-86C3-93C009DC3CE6}" type="sibTrans" cxnId="{3B22B621-1B43-4093-B1E1-F782627925DF}">
      <dgm:prSet/>
      <dgm:spPr/>
      <dgm:t>
        <a:bodyPr/>
        <a:lstStyle/>
        <a:p>
          <a:endParaRPr lang="es-ES">
            <a:solidFill>
              <a:srgbClr val="CC0000"/>
            </a:solidFill>
          </a:endParaRPr>
        </a:p>
      </dgm:t>
    </dgm:pt>
    <dgm:pt modelId="{B422C4DA-D701-4F1A-A0A0-5EFD9A80EEAF}">
      <dgm:prSet phldrT="[Texto]"/>
      <dgm:spPr/>
      <dgm:t>
        <a:bodyPr/>
        <a:lstStyle/>
        <a:p>
          <a:r>
            <a:rPr lang="es-ES" dirty="0">
              <a:solidFill>
                <a:srgbClr val="CC0000"/>
              </a:solidFill>
            </a:rPr>
            <a:t>SEMI ESTRUCTURADOS</a:t>
          </a:r>
        </a:p>
      </dgm:t>
    </dgm:pt>
    <dgm:pt modelId="{5E66A8AC-7418-4E72-9E33-E7AF439A53FE}" type="parTrans" cxnId="{59D5FF91-92C6-4E3B-B577-8AC24777F321}">
      <dgm:prSet/>
      <dgm:spPr/>
      <dgm:t>
        <a:bodyPr/>
        <a:lstStyle/>
        <a:p>
          <a:endParaRPr lang="es-ES">
            <a:solidFill>
              <a:srgbClr val="CC0000"/>
            </a:solidFill>
          </a:endParaRPr>
        </a:p>
      </dgm:t>
    </dgm:pt>
    <dgm:pt modelId="{E9303914-F2F3-4B38-9869-635D69C689EE}" type="sibTrans" cxnId="{59D5FF91-92C6-4E3B-B577-8AC24777F321}">
      <dgm:prSet/>
      <dgm:spPr/>
      <dgm:t>
        <a:bodyPr/>
        <a:lstStyle/>
        <a:p>
          <a:endParaRPr lang="es-ES">
            <a:solidFill>
              <a:srgbClr val="CC0000"/>
            </a:solidFill>
          </a:endParaRPr>
        </a:p>
      </dgm:t>
    </dgm:pt>
    <dgm:pt modelId="{B149DA84-B91A-437E-9A76-2B9B7DD42F15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s-ES" sz="1600" b="0" i="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rPr>
            <a:t>Se almacenan en formato tabla en Bases de Datos relacionales,</a:t>
          </a:r>
          <a:r>
            <a:rPr lang="es-ES" sz="1600" b="1" i="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rPr>
            <a:t> </a:t>
          </a:r>
          <a:r>
            <a:rPr lang="es-ES" sz="1600" b="0" i="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rPr>
            <a:t> archivos </a:t>
          </a:r>
          <a:r>
            <a:rPr lang="es-ES" sz="1600" b="0" i="0" dirty="0" err="1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rPr>
            <a:t>csv</a:t>
          </a:r>
          <a:r>
            <a:rPr lang="es-ES" sz="1600" b="0" i="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rPr>
            <a:t> o en hojas de cálculo.</a:t>
          </a:r>
        </a:p>
      </dgm:t>
    </dgm:pt>
    <dgm:pt modelId="{DF0C640F-5CAB-4E34-AB8A-B0EB5F258584}" type="parTrans" cxnId="{02BE66D0-5C5D-4CFE-A9C8-A8FE17FD4C2A}">
      <dgm:prSet/>
      <dgm:spPr/>
      <dgm:t>
        <a:bodyPr/>
        <a:lstStyle/>
        <a:p>
          <a:endParaRPr lang="es-ES">
            <a:solidFill>
              <a:srgbClr val="CC0000"/>
            </a:solidFill>
          </a:endParaRPr>
        </a:p>
      </dgm:t>
    </dgm:pt>
    <dgm:pt modelId="{32A44AAD-AC66-40E8-AC39-AFEECA025438}" type="sibTrans" cxnId="{02BE66D0-5C5D-4CFE-A9C8-A8FE17FD4C2A}">
      <dgm:prSet/>
      <dgm:spPr/>
      <dgm:t>
        <a:bodyPr/>
        <a:lstStyle/>
        <a:p>
          <a:endParaRPr lang="es-ES">
            <a:solidFill>
              <a:srgbClr val="CC0000"/>
            </a:solidFill>
          </a:endParaRPr>
        </a:p>
      </dgm:t>
    </dgm:pt>
    <dgm:pt modelId="{DA605AF0-E233-4736-892B-3AFD6F2E46AE}">
      <dgm:prSet phldrT="[Texto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s-ES" sz="1600" b="0" i="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rPr>
            <a:t>Se almacenan en múltiples formatos como documentos PDF o Word, correos electrónicos, </a:t>
          </a:r>
          <a:br>
            <a:rPr lang="es-ES" sz="1600" b="0" i="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rPr>
          </a:br>
          <a:r>
            <a:rPr lang="es-ES" sz="1600" b="0" i="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rPr>
            <a:t>ficheros </a:t>
          </a:r>
          <a:br>
            <a:rPr lang="es-ES" sz="1600" b="0" i="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rPr>
          </a:br>
          <a:r>
            <a:rPr lang="es-ES" sz="1600" b="0" i="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rPr>
            <a:t>multimedia de imagen, audio o video.</a:t>
          </a:r>
          <a:endParaRPr lang="es-ES" sz="1600" dirty="0">
            <a:solidFill>
              <a:schemeClr val="tx1"/>
            </a:solidFill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A39EAFE8-12F7-409D-8482-081F27AEB25F}" type="parTrans" cxnId="{57CB2393-BC8B-4CD0-996C-E6729846AB54}">
      <dgm:prSet/>
      <dgm:spPr/>
      <dgm:t>
        <a:bodyPr/>
        <a:lstStyle/>
        <a:p>
          <a:endParaRPr lang="es-ES">
            <a:solidFill>
              <a:srgbClr val="CC0000"/>
            </a:solidFill>
          </a:endParaRPr>
        </a:p>
      </dgm:t>
    </dgm:pt>
    <dgm:pt modelId="{C9B383B6-F891-48E8-A89C-C02A5C0FC371}" type="sibTrans" cxnId="{57CB2393-BC8B-4CD0-996C-E6729846AB54}">
      <dgm:prSet/>
      <dgm:spPr/>
      <dgm:t>
        <a:bodyPr/>
        <a:lstStyle/>
        <a:p>
          <a:endParaRPr lang="es-ES">
            <a:solidFill>
              <a:srgbClr val="CC0000"/>
            </a:solidFill>
          </a:endParaRPr>
        </a:p>
      </dgm:t>
    </dgm:pt>
    <dgm:pt modelId="{1F10FF93-F5A8-4994-BDF3-82B09AE2090D}">
      <dgm:prSet phldrT="[Texto]" custT="1"/>
      <dgm:spPr/>
      <dgm:t>
        <a:bodyPr/>
        <a:lstStyle/>
        <a:p>
          <a:endParaRPr lang="es-ES" sz="1600" dirty="0">
            <a:solidFill>
              <a:schemeClr val="tx1"/>
            </a:solidFill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464ABA88-8913-4887-8111-9604CFBD8F61}" type="parTrans" cxnId="{B36F3DC6-CE37-4F06-AC2A-CB148E7DE2D7}">
      <dgm:prSet/>
      <dgm:spPr/>
      <dgm:t>
        <a:bodyPr/>
        <a:lstStyle/>
        <a:p>
          <a:endParaRPr lang="es-ES">
            <a:solidFill>
              <a:srgbClr val="CC0000"/>
            </a:solidFill>
          </a:endParaRPr>
        </a:p>
      </dgm:t>
    </dgm:pt>
    <dgm:pt modelId="{17F5CE13-E599-45E0-A624-8F1F05EFF45E}" type="sibTrans" cxnId="{B36F3DC6-CE37-4F06-AC2A-CB148E7DE2D7}">
      <dgm:prSet/>
      <dgm:spPr/>
      <dgm:t>
        <a:bodyPr/>
        <a:lstStyle/>
        <a:p>
          <a:endParaRPr lang="es-ES">
            <a:solidFill>
              <a:srgbClr val="CC0000"/>
            </a:solidFill>
          </a:endParaRPr>
        </a:p>
      </dgm:t>
    </dgm:pt>
    <dgm:pt modelId="{0A36A454-E704-4508-9DE5-E2BB523FBE73}">
      <dgm:prSet phldrT="[Texto]" custT="1"/>
      <dgm:spPr/>
      <dgm:t>
        <a:bodyPr/>
        <a:lstStyle/>
        <a:p>
          <a:pPr>
            <a:buNone/>
          </a:pPr>
          <a:r>
            <a:rPr lang="es-ES" sz="16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rPr>
            <a:t>  No presentan una estructura perfectamente definida pero si presentan una organización definida en sus metadatos donde describen los objetos y sus relaciones, y que en algunos casos están aceptados por convención, como por ejemplo los formatos HTML, XML o JSON.</a:t>
          </a:r>
          <a:endParaRPr lang="es-ES" sz="1400" dirty="0">
            <a:solidFill>
              <a:schemeClr val="tx1"/>
            </a:solidFill>
            <a:latin typeface="Verdana" panose="020B0604030504040204" pitchFamily="34" charset="0"/>
            <a:ea typeface="Verdana" panose="020B0604030504040204" pitchFamily="34" charset="0"/>
          </a:endParaRPr>
        </a:p>
      </dgm:t>
    </dgm:pt>
    <dgm:pt modelId="{F69EAE9B-C948-4E9E-B055-FD0C26C96928}" type="parTrans" cxnId="{678DB6AB-50E5-4869-B3E0-87A9F6D3EB62}">
      <dgm:prSet/>
      <dgm:spPr/>
      <dgm:t>
        <a:bodyPr/>
        <a:lstStyle/>
        <a:p>
          <a:endParaRPr lang="es-ES">
            <a:solidFill>
              <a:srgbClr val="CC0000"/>
            </a:solidFill>
          </a:endParaRPr>
        </a:p>
      </dgm:t>
    </dgm:pt>
    <dgm:pt modelId="{9701DACF-E8F2-413A-9A7F-5900B0779ACB}" type="sibTrans" cxnId="{678DB6AB-50E5-4869-B3E0-87A9F6D3EB62}">
      <dgm:prSet/>
      <dgm:spPr/>
      <dgm:t>
        <a:bodyPr/>
        <a:lstStyle/>
        <a:p>
          <a:endParaRPr lang="es-ES">
            <a:solidFill>
              <a:srgbClr val="CC0000"/>
            </a:solidFill>
          </a:endParaRPr>
        </a:p>
      </dgm:t>
    </dgm:pt>
    <dgm:pt modelId="{EF4372EE-E52B-4878-A4A6-92A6C923C570}" type="pres">
      <dgm:prSet presAssocID="{71F10904-49D1-4E12-A71D-D2B79C1661F4}" presName="linearFlow" presStyleCnt="0">
        <dgm:presLayoutVars>
          <dgm:dir/>
          <dgm:animLvl val="lvl"/>
          <dgm:resizeHandles/>
        </dgm:presLayoutVars>
      </dgm:prSet>
      <dgm:spPr/>
    </dgm:pt>
    <dgm:pt modelId="{EFF125E6-1991-424C-9E42-255748E0F499}" type="pres">
      <dgm:prSet presAssocID="{B211D17A-BB60-4286-8AE8-DEFB4526E0A1}" presName="compositeNode" presStyleCnt="0">
        <dgm:presLayoutVars>
          <dgm:bulletEnabled val="1"/>
        </dgm:presLayoutVars>
      </dgm:prSet>
      <dgm:spPr/>
    </dgm:pt>
    <dgm:pt modelId="{6934B348-336F-4302-B366-8E13577500CB}" type="pres">
      <dgm:prSet presAssocID="{B211D17A-BB60-4286-8AE8-DEFB4526E0A1}" presName="image" presStyleLbl="fgImgPlac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</dgm:spPr>
    </dgm:pt>
    <dgm:pt modelId="{7B553300-DE22-424D-9F2C-7D4977D51172}" type="pres">
      <dgm:prSet presAssocID="{B211D17A-BB60-4286-8AE8-DEFB4526E0A1}" presName="childNode" presStyleLbl="node1" presStyleIdx="0" presStyleCnt="3">
        <dgm:presLayoutVars>
          <dgm:bulletEnabled val="1"/>
        </dgm:presLayoutVars>
      </dgm:prSet>
      <dgm:spPr/>
    </dgm:pt>
    <dgm:pt modelId="{7F4F035F-2C32-4C8D-8C2A-CF1652D888D2}" type="pres">
      <dgm:prSet presAssocID="{B211D17A-BB60-4286-8AE8-DEFB4526E0A1}" presName="parentNode" presStyleLbl="revTx" presStyleIdx="0" presStyleCnt="3" custScaleY="95052">
        <dgm:presLayoutVars>
          <dgm:chMax val="0"/>
          <dgm:bulletEnabled val="1"/>
        </dgm:presLayoutVars>
      </dgm:prSet>
      <dgm:spPr/>
    </dgm:pt>
    <dgm:pt modelId="{198223EF-0A2B-4DBF-BED4-FC00A7025649}" type="pres">
      <dgm:prSet presAssocID="{67D35372-D616-4B69-868D-355B365BC1E9}" presName="sibTrans" presStyleCnt="0"/>
      <dgm:spPr/>
    </dgm:pt>
    <dgm:pt modelId="{AA6CE762-95A6-4EC0-AF0F-D1B0CC99C611}" type="pres">
      <dgm:prSet presAssocID="{8C813391-AB1F-4760-A2ED-D181BC9C640D}" presName="compositeNode" presStyleCnt="0">
        <dgm:presLayoutVars>
          <dgm:bulletEnabled val="1"/>
        </dgm:presLayoutVars>
      </dgm:prSet>
      <dgm:spPr/>
    </dgm:pt>
    <dgm:pt modelId="{45800E98-89AA-4915-8FCA-63AA91B87E88}" type="pres">
      <dgm:prSet presAssocID="{8C813391-AB1F-4760-A2ED-D181BC9C640D}" presName="image" presStyleLbl="fgImgPlace1" presStyleIdx="1" presStyleCnt="3"/>
      <dgm:spPr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</dgm:spPr>
    </dgm:pt>
    <dgm:pt modelId="{264C6E6C-4742-400F-9053-09AC2B0687CA}" type="pres">
      <dgm:prSet presAssocID="{8C813391-AB1F-4760-A2ED-D181BC9C640D}" presName="childNode" presStyleLbl="node1" presStyleIdx="1" presStyleCnt="3">
        <dgm:presLayoutVars>
          <dgm:bulletEnabled val="1"/>
        </dgm:presLayoutVars>
      </dgm:prSet>
      <dgm:spPr/>
    </dgm:pt>
    <dgm:pt modelId="{F404871A-A8B5-4D36-A738-35939FF3AD0A}" type="pres">
      <dgm:prSet presAssocID="{8C813391-AB1F-4760-A2ED-D181BC9C640D}" presName="parentNode" presStyleLbl="revTx" presStyleIdx="1" presStyleCnt="3" custScaleY="95052">
        <dgm:presLayoutVars>
          <dgm:chMax val="0"/>
          <dgm:bulletEnabled val="1"/>
        </dgm:presLayoutVars>
      </dgm:prSet>
      <dgm:spPr/>
    </dgm:pt>
    <dgm:pt modelId="{B224F96B-85BC-4491-A8D7-80DE0962D8FF}" type="pres">
      <dgm:prSet presAssocID="{0508179C-1AE3-4872-A1E2-546BD1B2C491}" presName="sibTrans" presStyleCnt="0"/>
      <dgm:spPr/>
    </dgm:pt>
    <dgm:pt modelId="{05ACB96E-17E4-4758-B86B-2320BAA213D3}" type="pres">
      <dgm:prSet presAssocID="{B422C4DA-D701-4F1A-A0A0-5EFD9A80EEAF}" presName="compositeNode" presStyleCnt="0">
        <dgm:presLayoutVars>
          <dgm:bulletEnabled val="1"/>
        </dgm:presLayoutVars>
      </dgm:prSet>
      <dgm:spPr/>
    </dgm:pt>
    <dgm:pt modelId="{01DACA2A-66B8-4C4D-9336-9699FB07528E}" type="pres">
      <dgm:prSet presAssocID="{B422C4DA-D701-4F1A-A0A0-5EFD9A80EEAF}" presName="image" presStyleLbl="fgImgPlac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</dgm:spPr>
    </dgm:pt>
    <dgm:pt modelId="{0A399B88-397B-4672-8F2B-C87AE23AE2DF}" type="pres">
      <dgm:prSet presAssocID="{B422C4DA-D701-4F1A-A0A0-5EFD9A80EEAF}" presName="childNode" presStyleLbl="node1" presStyleIdx="2" presStyleCnt="3" custScaleX="107349" custLinFactNeighborX="2448">
        <dgm:presLayoutVars>
          <dgm:bulletEnabled val="1"/>
        </dgm:presLayoutVars>
      </dgm:prSet>
      <dgm:spPr/>
    </dgm:pt>
    <dgm:pt modelId="{CD97D11A-1E2E-4D4D-ADB1-C3F92A079BC2}" type="pres">
      <dgm:prSet presAssocID="{B422C4DA-D701-4F1A-A0A0-5EFD9A80EEAF}" presName="parentNode" presStyleLbl="revTx" presStyleIdx="2" presStyleCnt="3" custScaleY="95052">
        <dgm:presLayoutVars>
          <dgm:chMax val="0"/>
          <dgm:bulletEnabled val="1"/>
        </dgm:presLayoutVars>
      </dgm:prSet>
      <dgm:spPr/>
    </dgm:pt>
  </dgm:ptLst>
  <dgm:cxnLst>
    <dgm:cxn modelId="{4B16B115-1C75-4AD8-A931-DAA40341A8E4}" type="presOf" srcId="{6F668B59-56E3-44A4-AB50-C356B539CE84}" destId="{264C6E6C-4742-400F-9053-09AC2B0687CA}" srcOrd="0" destOrd="0" presId="urn:microsoft.com/office/officeart/2005/8/layout/hList2"/>
    <dgm:cxn modelId="{89BA4120-6250-4C97-9C64-63121965A25C}" type="presOf" srcId="{8C813391-AB1F-4760-A2ED-D181BC9C640D}" destId="{F404871A-A8B5-4D36-A738-35939FF3AD0A}" srcOrd="0" destOrd="0" presId="urn:microsoft.com/office/officeart/2005/8/layout/hList2"/>
    <dgm:cxn modelId="{3B22B621-1B43-4093-B1E1-F782627925DF}" srcId="{8C813391-AB1F-4760-A2ED-D181BC9C640D}" destId="{6F668B59-56E3-44A4-AB50-C356B539CE84}" srcOrd="0" destOrd="0" parTransId="{5B8B8E90-02BC-4F35-8932-A1F8458B4484}" sibTransId="{DEAB3EE3-933C-4319-86C3-93C009DC3CE6}"/>
    <dgm:cxn modelId="{9C097E34-BB53-48BC-A934-D448B000B855}" srcId="{71F10904-49D1-4E12-A71D-D2B79C1661F4}" destId="{B211D17A-BB60-4286-8AE8-DEFB4526E0A1}" srcOrd="0" destOrd="0" parTransId="{38914034-208A-42CA-A17E-BFBC4365D331}" sibTransId="{67D35372-D616-4B69-868D-355B365BC1E9}"/>
    <dgm:cxn modelId="{C9A06746-6FFA-475D-A188-901E3D2B0D06}" srcId="{B211D17A-BB60-4286-8AE8-DEFB4526E0A1}" destId="{8C01E6F3-70F1-4670-98F0-74E79E7DC335}" srcOrd="0" destOrd="0" parTransId="{8C0DF40E-AB72-4860-9463-EEB2B5E503F3}" sibTransId="{B0B82172-D4B0-49FF-A9D1-D561D68212F3}"/>
    <dgm:cxn modelId="{A26B6056-4BAC-4B8B-9AEE-D4E3E3CAF2F8}" type="presOf" srcId="{B422C4DA-D701-4F1A-A0A0-5EFD9A80EEAF}" destId="{CD97D11A-1E2E-4D4D-ADB1-C3F92A079BC2}" srcOrd="0" destOrd="0" presId="urn:microsoft.com/office/officeart/2005/8/layout/hList2"/>
    <dgm:cxn modelId="{64AB6A77-ADE3-42E8-9B00-BD844B4C70F1}" type="presOf" srcId="{1F10FF93-F5A8-4994-BDF3-82B09AE2090D}" destId="{264C6E6C-4742-400F-9053-09AC2B0687CA}" srcOrd="0" destOrd="1" presId="urn:microsoft.com/office/officeart/2005/8/layout/hList2"/>
    <dgm:cxn modelId="{5FB61C82-66B3-47C5-B15C-9153A139F70B}" type="presOf" srcId="{DA605AF0-E233-4736-892B-3AFD6F2E46AE}" destId="{264C6E6C-4742-400F-9053-09AC2B0687CA}" srcOrd="0" destOrd="2" presId="urn:microsoft.com/office/officeart/2005/8/layout/hList2"/>
    <dgm:cxn modelId="{D7361C8B-2D9C-41BB-A448-839E33611760}" type="presOf" srcId="{B149DA84-B91A-437E-9A76-2B9B7DD42F15}" destId="{7B553300-DE22-424D-9F2C-7D4977D51172}" srcOrd="0" destOrd="1" presId="urn:microsoft.com/office/officeart/2005/8/layout/hList2"/>
    <dgm:cxn modelId="{59D5FF91-92C6-4E3B-B577-8AC24777F321}" srcId="{71F10904-49D1-4E12-A71D-D2B79C1661F4}" destId="{B422C4DA-D701-4F1A-A0A0-5EFD9A80EEAF}" srcOrd="2" destOrd="0" parTransId="{5E66A8AC-7418-4E72-9E33-E7AF439A53FE}" sibTransId="{E9303914-F2F3-4B38-9869-635D69C689EE}"/>
    <dgm:cxn modelId="{57CB2393-BC8B-4CD0-996C-E6729846AB54}" srcId="{8C813391-AB1F-4760-A2ED-D181BC9C640D}" destId="{DA605AF0-E233-4736-892B-3AFD6F2E46AE}" srcOrd="2" destOrd="0" parTransId="{A39EAFE8-12F7-409D-8482-081F27AEB25F}" sibTransId="{C9B383B6-F891-48E8-A89C-C02A5C0FC371}"/>
    <dgm:cxn modelId="{678DB6AB-50E5-4869-B3E0-87A9F6D3EB62}" srcId="{B422C4DA-D701-4F1A-A0A0-5EFD9A80EEAF}" destId="{0A36A454-E704-4508-9DE5-E2BB523FBE73}" srcOrd="0" destOrd="0" parTransId="{F69EAE9B-C948-4E9E-B055-FD0C26C96928}" sibTransId="{9701DACF-E8F2-413A-9A7F-5900B0779ACB}"/>
    <dgm:cxn modelId="{1719D4B5-6CEB-4946-9CE2-B7EDF4879BA7}" srcId="{71F10904-49D1-4E12-A71D-D2B79C1661F4}" destId="{8C813391-AB1F-4760-A2ED-D181BC9C640D}" srcOrd="1" destOrd="0" parTransId="{0AE9C4B8-D571-4CFC-A01D-2B581FD644DA}" sibTransId="{0508179C-1AE3-4872-A1E2-546BD1B2C491}"/>
    <dgm:cxn modelId="{ADD5C7B7-B9D4-4C59-A3A3-CAD93981373C}" type="presOf" srcId="{0A36A454-E704-4508-9DE5-E2BB523FBE73}" destId="{0A399B88-397B-4672-8F2B-C87AE23AE2DF}" srcOrd="0" destOrd="0" presId="urn:microsoft.com/office/officeart/2005/8/layout/hList2"/>
    <dgm:cxn modelId="{B36F3DC6-CE37-4F06-AC2A-CB148E7DE2D7}" srcId="{8C813391-AB1F-4760-A2ED-D181BC9C640D}" destId="{1F10FF93-F5A8-4994-BDF3-82B09AE2090D}" srcOrd="1" destOrd="0" parTransId="{464ABA88-8913-4887-8111-9604CFBD8F61}" sibTransId="{17F5CE13-E599-45E0-A624-8F1F05EFF45E}"/>
    <dgm:cxn modelId="{13E292CC-B7D3-4B0C-BC8C-3F7A099E4085}" type="presOf" srcId="{8C01E6F3-70F1-4670-98F0-74E79E7DC335}" destId="{7B553300-DE22-424D-9F2C-7D4977D51172}" srcOrd="0" destOrd="0" presId="urn:microsoft.com/office/officeart/2005/8/layout/hList2"/>
    <dgm:cxn modelId="{02BE66D0-5C5D-4CFE-A9C8-A8FE17FD4C2A}" srcId="{B211D17A-BB60-4286-8AE8-DEFB4526E0A1}" destId="{B149DA84-B91A-437E-9A76-2B9B7DD42F15}" srcOrd="1" destOrd="0" parTransId="{DF0C640F-5CAB-4E34-AB8A-B0EB5F258584}" sibTransId="{32A44AAD-AC66-40E8-AC39-AFEECA025438}"/>
    <dgm:cxn modelId="{A71A3FE2-D3D2-430C-B259-4116AB8BE45A}" type="presOf" srcId="{71F10904-49D1-4E12-A71D-D2B79C1661F4}" destId="{EF4372EE-E52B-4878-A4A6-92A6C923C570}" srcOrd="0" destOrd="0" presId="urn:microsoft.com/office/officeart/2005/8/layout/hList2"/>
    <dgm:cxn modelId="{000796ED-5949-4E6A-8C49-571C5D9E4277}" type="presOf" srcId="{B211D17A-BB60-4286-8AE8-DEFB4526E0A1}" destId="{7F4F035F-2C32-4C8D-8C2A-CF1652D888D2}" srcOrd="0" destOrd="0" presId="urn:microsoft.com/office/officeart/2005/8/layout/hList2"/>
    <dgm:cxn modelId="{1D083059-7BE7-4BC8-80D1-2A517EAB04FA}" type="presParOf" srcId="{EF4372EE-E52B-4878-A4A6-92A6C923C570}" destId="{EFF125E6-1991-424C-9E42-255748E0F499}" srcOrd="0" destOrd="0" presId="urn:microsoft.com/office/officeart/2005/8/layout/hList2"/>
    <dgm:cxn modelId="{FE0C799D-2307-49EE-8467-BF5BBD0FB3A3}" type="presParOf" srcId="{EFF125E6-1991-424C-9E42-255748E0F499}" destId="{6934B348-336F-4302-B366-8E13577500CB}" srcOrd="0" destOrd="0" presId="urn:microsoft.com/office/officeart/2005/8/layout/hList2"/>
    <dgm:cxn modelId="{00E36FDF-437B-4796-BE75-7BB362E381F2}" type="presParOf" srcId="{EFF125E6-1991-424C-9E42-255748E0F499}" destId="{7B553300-DE22-424D-9F2C-7D4977D51172}" srcOrd="1" destOrd="0" presId="urn:microsoft.com/office/officeart/2005/8/layout/hList2"/>
    <dgm:cxn modelId="{A5BEFC1F-CCAB-4F6E-8008-444394E05A14}" type="presParOf" srcId="{EFF125E6-1991-424C-9E42-255748E0F499}" destId="{7F4F035F-2C32-4C8D-8C2A-CF1652D888D2}" srcOrd="2" destOrd="0" presId="urn:microsoft.com/office/officeart/2005/8/layout/hList2"/>
    <dgm:cxn modelId="{0F77975C-3545-4BE8-ABB7-363AC812FDD4}" type="presParOf" srcId="{EF4372EE-E52B-4878-A4A6-92A6C923C570}" destId="{198223EF-0A2B-4DBF-BED4-FC00A7025649}" srcOrd="1" destOrd="0" presId="urn:microsoft.com/office/officeart/2005/8/layout/hList2"/>
    <dgm:cxn modelId="{55150909-C6A9-45BA-9A13-83E6483FB359}" type="presParOf" srcId="{EF4372EE-E52B-4878-A4A6-92A6C923C570}" destId="{AA6CE762-95A6-4EC0-AF0F-D1B0CC99C611}" srcOrd="2" destOrd="0" presId="urn:microsoft.com/office/officeart/2005/8/layout/hList2"/>
    <dgm:cxn modelId="{DBA8827F-5235-4150-B80C-39E3478E5486}" type="presParOf" srcId="{AA6CE762-95A6-4EC0-AF0F-D1B0CC99C611}" destId="{45800E98-89AA-4915-8FCA-63AA91B87E88}" srcOrd="0" destOrd="0" presId="urn:microsoft.com/office/officeart/2005/8/layout/hList2"/>
    <dgm:cxn modelId="{4D4C50FD-E7D0-4982-B593-48AD759D6C08}" type="presParOf" srcId="{AA6CE762-95A6-4EC0-AF0F-D1B0CC99C611}" destId="{264C6E6C-4742-400F-9053-09AC2B0687CA}" srcOrd="1" destOrd="0" presId="urn:microsoft.com/office/officeart/2005/8/layout/hList2"/>
    <dgm:cxn modelId="{790D0A23-B965-490D-807A-B128209298FA}" type="presParOf" srcId="{AA6CE762-95A6-4EC0-AF0F-D1B0CC99C611}" destId="{F404871A-A8B5-4D36-A738-35939FF3AD0A}" srcOrd="2" destOrd="0" presId="urn:microsoft.com/office/officeart/2005/8/layout/hList2"/>
    <dgm:cxn modelId="{9274FDDA-BBBF-4FB8-B2C4-6D67F1BAAB70}" type="presParOf" srcId="{EF4372EE-E52B-4878-A4A6-92A6C923C570}" destId="{B224F96B-85BC-4491-A8D7-80DE0962D8FF}" srcOrd="3" destOrd="0" presId="urn:microsoft.com/office/officeart/2005/8/layout/hList2"/>
    <dgm:cxn modelId="{6A8E089D-EF4C-4007-BB11-33FA249DD6F6}" type="presParOf" srcId="{EF4372EE-E52B-4878-A4A6-92A6C923C570}" destId="{05ACB96E-17E4-4758-B86B-2320BAA213D3}" srcOrd="4" destOrd="0" presId="urn:microsoft.com/office/officeart/2005/8/layout/hList2"/>
    <dgm:cxn modelId="{7B05BD53-9198-4CD2-9D40-AF7145BF06FF}" type="presParOf" srcId="{05ACB96E-17E4-4758-B86B-2320BAA213D3}" destId="{01DACA2A-66B8-4C4D-9336-9699FB07528E}" srcOrd="0" destOrd="0" presId="urn:microsoft.com/office/officeart/2005/8/layout/hList2"/>
    <dgm:cxn modelId="{BF8A7E94-95B1-4CAC-96B5-7E27775A4C51}" type="presParOf" srcId="{05ACB96E-17E4-4758-B86B-2320BAA213D3}" destId="{0A399B88-397B-4672-8F2B-C87AE23AE2DF}" srcOrd="1" destOrd="0" presId="urn:microsoft.com/office/officeart/2005/8/layout/hList2"/>
    <dgm:cxn modelId="{CDD842F2-0752-484B-B639-A2666A20B832}" type="presParOf" srcId="{05ACB96E-17E4-4758-B86B-2320BAA213D3}" destId="{CD97D11A-1E2E-4D4D-ADB1-C3F92A079BC2}" srcOrd="2" destOrd="0" presId="urn:microsoft.com/office/officeart/2005/8/layout/h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FF68CDF-EE57-4B3E-9ED7-B9663D744F12}">
      <dsp:nvSpPr>
        <dsp:cNvPr id="0" name=""/>
        <dsp:cNvSpPr/>
      </dsp:nvSpPr>
      <dsp:spPr>
        <a:xfrm>
          <a:off x="210128" y="0"/>
          <a:ext cx="9485744" cy="5928590"/>
        </a:xfrm>
        <a:prstGeom prst="swooshArrow">
          <a:avLst>
            <a:gd name="adj1" fmla="val 25000"/>
            <a:gd name="adj2" fmla="val 25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1B1D481-3A76-4D92-80EB-F9B1D95B6B56}">
      <dsp:nvSpPr>
        <dsp:cNvPr id="0" name=""/>
        <dsp:cNvSpPr/>
      </dsp:nvSpPr>
      <dsp:spPr>
        <a:xfrm>
          <a:off x="1414817" y="4091912"/>
          <a:ext cx="246629" cy="246629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A504392-D1BC-43FE-8BF1-E80D9B84B457}">
      <dsp:nvSpPr>
        <dsp:cNvPr id="0" name=""/>
        <dsp:cNvSpPr/>
      </dsp:nvSpPr>
      <dsp:spPr>
        <a:xfrm>
          <a:off x="1283011" y="4215227"/>
          <a:ext cx="2210178" cy="17133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0684" tIns="0" rIns="0" bIns="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br>
            <a:rPr lang="es-ES" sz="2400" kern="1200">
              <a:latin typeface="Verdana" panose="020B0604030504040204" pitchFamily="34" charset="0"/>
              <a:ea typeface="Verdana" panose="020B0604030504040204" pitchFamily="34" charset="0"/>
            </a:rPr>
          </a:br>
          <a:r>
            <a:rPr lang="es-ES" sz="2100" b="1" kern="1200">
              <a:latin typeface="Verdana" panose="020B0604030504040204" pitchFamily="34" charset="0"/>
              <a:ea typeface="Verdana" panose="020B0604030504040204" pitchFamily="34" charset="0"/>
            </a:rPr>
            <a:t>Bases de Datos Relacionales</a:t>
          </a:r>
          <a:br>
            <a:rPr lang="es-ES" sz="3200" kern="1200">
              <a:latin typeface="Verdana" panose="020B0604030504040204" pitchFamily="34" charset="0"/>
              <a:ea typeface="Verdana" panose="020B0604030504040204" pitchFamily="34" charset="0"/>
            </a:rPr>
          </a:br>
          <a:r>
            <a:rPr lang="es-ES" sz="3200" kern="1200">
              <a:solidFill>
                <a:srgbClr val="C00000"/>
              </a:solidFill>
              <a:latin typeface="Verdana" panose="020B0604030504040204" pitchFamily="34" charset="0"/>
              <a:ea typeface="Verdana" panose="020B0604030504040204" pitchFamily="34" charset="0"/>
            </a:rPr>
            <a:t>1970</a:t>
          </a:r>
          <a:br>
            <a:rPr lang="es-ES" sz="2400" kern="1200">
              <a:latin typeface="Verdana" panose="020B0604030504040204" pitchFamily="34" charset="0"/>
              <a:ea typeface="Verdana" panose="020B0604030504040204" pitchFamily="34" charset="0"/>
            </a:rPr>
          </a:br>
          <a:endParaRPr lang="es-ES" sz="2400" kern="1200" dirty="0">
            <a:latin typeface="Verdana" panose="020B0604030504040204" pitchFamily="34" charset="0"/>
            <a:ea typeface="Verdana" panose="020B0604030504040204" pitchFamily="34" charset="0"/>
          </a:endParaRPr>
        </a:p>
      </dsp:txBody>
      <dsp:txXfrm>
        <a:off x="1283011" y="4215227"/>
        <a:ext cx="2210178" cy="1713362"/>
      </dsp:txXfrm>
    </dsp:sp>
    <dsp:sp modelId="{E89BBDD8-809A-430E-8A6D-1E43B01C619C}">
      <dsp:nvSpPr>
        <dsp:cNvPr id="0" name=""/>
        <dsp:cNvSpPr/>
      </dsp:nvSpPr>
      <dsp:spPr>
        <a:xfrm>
          <a:off x="3591795" y="2480522"/>
          <a:ext cx="445829" cy="445829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04284FF-08CD-480B-BF57-BC70D34F30EB}">
      <dsp:nvSpPr>
        <dsp:cNvPr id="0" name=""/>
        <dsp:cNvSpPr/>
      </dsp:nvSpPr>
      <dsp:spPr>
        <a:xfrm>
          <a:off x="3469535" y="2703437"/>
          <a:ext cx="2276578" cy="32251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6236" tIns="0" rIns="0" bIns="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br>
            <a:rPr lang="es-ES" sz="2400" kern="1200" dirty="0">
              <a:latin typeface="Verdana" panose="020B0604030504040204" pitchFamily="34" charset="0"/>
              <a:ea typeface="Verdana" panose="020B0604030504040204" pitchFamily="34" charset="0"/>
            </a:rPr>
          </a:br>
          <a:r>
            <a:rPr lang="es-ES" sz="2200" b="1" kern="1200" dirty="0">
              <a:latin typeface="Verdana" panose="020B0604030504040204" pitchFamily="34" charset="0"/>
              <a:ea typeface="Verdana" panose="020B0604030504040204" pitchFamily="34" charset="0"/>
            </a:rPr>
            <a:t>Sistemas  ERP</a:t>
          </a:r>
          <a:br>
            <a:rPr lang="es-ES" sz="2400" kern="1200" dirty="0">
              <a:latin typeface="Verdana" panose="020B0604030504040204" pitchFamily="34" charset="0"/>
              <a:ea typeface="Verdana" panose="020B0604030504040204" pitchFamily="34" charset="0"/>
            </a:rPr>
          </a:br>
          <a:r>
            <a:rPr lang="es-ES" sz="3200" kern="1200" dirty="0">
              <a:solidFill>
                <a:srgbClr val="C00000"/>
              </a:solidFill>
              <a:latin typeface="Verdana" panose="020B0604030504040204" pitchFamily="34" charset="0"/>
              <a:ea typeface="Verdana" panose="020B0604030504040204" pitchFamily="34" charset="0"/>
              <a:cs typeface="+mn-cs"/>
            </a:rPr>
            <a:t>1972</a:t>
          </a:r>
          <a:r>
            <a:rPr lang="es-ES" sz="3200" kern="1200" dirty="0">
              <a:latin typeface="Verdana" panose="020B0604030504040204" pitchFamily="34" charset="0"/>
              <a:ea typeface="Verdana" panose="020B0604030504040204" pitchFamily="34" charset="0"/>
              <a:cs typeface="+mn-cs"/>
            </a:rPr>
            <a:t> 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2400" kern="1200" dirty="0">
            <a:latin typeface="Verdana" panose="020B0604030504040204" pitchFamily="34" charset="0"/>
            <a:ea typeface="Verdana" panose="020B0604030504040204" pitchFamily="34" charset="0"/>
          </a:endParaRPr>
        </a:p>
      </dsp:txBody>
      <dsp:txXfrm>
        <a:off x="3469535" y="2703437"/>
        <a:ext cx="2276578" cy="3225152"/>
      </dsp:txXfrm>
    </dsp:sp>
    <dsp:sp modelId="{B5406F4D-47D3-45B8-8DB9-6FE460584090}">
      <dsp:nvSpPr>
        <dsp:cNvPr id="0" name=""/>
        <dsp:cNvSpPr/>
      </dsp:nvSpPr>
      <dsp:spPr>
        <a:xfrm>
          <a:off x="6209861" y="1499933"/>
          <a:ext cx="616573" cy="616573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42A68E-719A-48BD-8E78-C98434D0B254}">
      <dsp:nvSpPr>
        <dsp:cNvPr id="0" name=""/>
        <dsp:cNvSpPr/>
      </dsp:nvSpPr>
      <dsp:spPr>
        <a:xfrm>
          <a:off x="5962400" y="1951176"/>
          <a:ext cx="2487913" cy="38344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6709" tIns="0" rIns="0" bIns="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br>
            <a:rPr lang="es-ES" sz="2400" kern="1200" dirty="0">
              <a:latin typeface="Verdana" panose="020B0604030504040204" pitchFamily="34" charset="0"/>
              <a:ea typeface="Verdana" panose="020B0604030504040204" pitchFamily="34" charset="0"/>
            </a:rPr>
          </a:br>
          <a:r>
            <a:rPr lang="es-ES" sz="2200" b="1" kern="1200" dirty="0">
              <a:latin typeface="Verdana" panose="020B0604030504040204" pitchFamily="34" charset="0"/>
              <a:ea typeface="Verdana" panose="020B0604030504040204" pitchFamily="34" charset="0"/>
            </a:rPr>
            <a:t>Inteligencia de Negocios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kern="1200" dirty="0">
              <a:latin typeface="Verdana" panose="020B0604030504040204" pitchFamily="34" charset="0"/>
              <a:ea typeface="Verdana" panose="020B0604030504040204" pitchFamily="34" charset="0"/>
            </a:rPr>
            <a:t>(Business </a:t>
          </a:r>
          <a:r>
            <a:rPr lang="es-ES" sz="2000" kern="1200" dirty="0" err="1">
              <a:latin typeface="Verdana" panose="020B0604030504040204" pitchFamily="34" charset="0"/>
              <a:ea typeface="Verdana" panose="020B0604030504040204" pitchFamily="34" charset="0"/>
            </a:rPr>
            <a:t>Intelligence</a:t>
          </a:r>
          <a:r>
            <a:rPr lang="es-ES" sz="2000" kern="1200" dirty="0">
              <a:latin typeface="Verdana" panose="020B0604030504040204" pitchFamily="34" charset="0"/>
              <a:ea typeface="Verdana" panose="020B0604030504040204" pitchFamily="34" charset="0"/>
            </a:rPr>
            <a:t>)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200" b="0" i="0" kern="1200" dirty="0">
              <a:solidFill>
                <a:srgbClr val="A40000"/>
              </a:solidFill>
              <a:latin typeface="Verdana" panose="020B0604030504040204" pitchFamily="34" charset="0"/>
              <a:ea typeface="Verdana" panose="020B0604030504040204" pitchFamily="34" charset="0"/>
            </a:rPr>
            <a:t>1989</a:t>
          </a:r>
          <a:r>
            <a:rPr lang="es-ES" sz="4000" b="0" i="0" kern="1200" dirty="0">
              <a:solidFill>
                <a:srgbClr val="A40000"/>
              </a:solidFill>
            </a:rPr>
            <a:t> </a:t>
          </a:r>
          <a:endParaRPr lang="es-ES" sz="2000" kern="1200" dirty="0">
            <a:solidFill>
              <a:srgbClr val="A40000"/>
            </a:solidFill>
            <a:latin typeface="Verdana" panose="020B0604030504040204" pitchFamily="34" charset="0"/>
            <a:ea typeface="Verdana" panose="020B0604030504040204" pitchFamily="34" charset="0"/>
          </a:endParaRPr>
        </a:p>
      </dsp:txBody>
      <dsp:txXfrm>
        <a:off x="5962400" y="1951176"/>
        <a:ext cx="2487913" cy="383445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F4F035F-2C32-4C8D-8C2A-CF1652D888D2}">
      <dsp:nvSpPr>
        <dsp:cNvPr id="0" name=""/>
        <dsp:cNvSpPr/>
      </dsp:nvSpPr>
      <dsp:spPr>
        <a:xfrm rot="16200000">
          <a:off x="-1873091" y="2961627"/>
          <a:ext cx="4288920" cy="4325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381456" bIns="0" numCol="1" spcCol="1270" anchor="t" anchorCtr="0">
          <a:noAutofit/>
        </a:bodyPr>
        <a:lstStyle/>
        <a:p>
          <a:pPr marL="0" lvl="0" indent="0" algn="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100" kern="1200" dirty="0">
              <a:solidFill>
                <a:srgbClr val="CC0000"/>
              </a:solidFill>
            </a:rPr>
            <a:t>ESTRUCTURADOS  </a:t>
          </a:r>
        </a:p>
      </dsp:txBody>
      <dsp:txXfrm>
        <a:off x="-1873091" y="2961627"/>
        <a:ext cx="4288920" cy="432517"/>
      </dsp:txXfrm>
    </dsp:sp>
    <dsp:sp modelId="{7B553300-DE22-424D-9F2C-7D4977D51172}">
      <dsp:nvSpPr>
        <dsp:cNvPr id="0" name=""/>
        <dsp:cNvSpPr/>
      </dsp:nvSpPr>
      <dsp:spPr>
        <a:xfrm>
          <a:off x="487627" y="921794"/>
          <a:ext cx="2154394" cy="451218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381456" rIns="113792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s-ES" sz="1600" b="0" i="0" kern="12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rPr>
            <a:t>Tienen perfectamente definida su longitud, formato y tamaño.</a:t>
          </a:r>
          <a:endParaRPr lang="es-ES" sz="1600" kern="1200" dirty="0">
            <a:solidFill>
              <a:schemeClr val="tx1"/>
            </a:solidFill>
            <a:latin typeface="Verdana" panose="020B0604030504040204" pitchFamily="34" charset="0"/>
            <a:ea typeface="Verdana" panose="020B0604030504040204" pitchFamily="34" charset="0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s-ES" sz="1600" b="0" i="0" kern="12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rPr>
            <a:t>Se almacenan en formato tabla en Bases de Datos relacionales,</a:t>
          </a:r>
          <a:r>
            <a:rPr lang="es-ES" sz="1600" b="1" i="0" kern="12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rPr>
            <a:t> </a:t>
          </a:r>
          <a:r>
            <a:rPr lang="es-ES" sz="1600" b="0" i="0" kern="12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rPr>
            <a:t> archivos </a:t>
          </a:r>
          <a:r>
            <a:rPr lang="es-ES" sz="1600" b="0" i="0" kern="1200" dirty="0" err="1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rPr>
            <a:t>csv</a:t>
          </a:r>
          <a:r>
            <a:rPr lang="es-ES" sz="1600" b="0" i="0" kern="12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rPr>
            <a:t> o en hojas de cálculo.</a:t>
          </a:r>
        </a:p>
      </dsp:txBody>
      <dsp:txXfrm>
        <a:off x="487627" y="921794"/>
        <a:ext cx="2154394" cy="4512183"/>
      </dsp:txXfrm>
    </dsp:sp>
    <dsp:sp modelId="{6934B348-336F-4302-B366-8E13577500CB}">
      <dsp:nvSpPr>
        <dsp:cNvPr id="0" name=""/>
        <dsp:cNvSpPr/>
      </dsp:nvSpPr>
      <dsp:spPr>
        <a:xfrm>
          <a:off x="55110" y="350872"/>
          <a:ext cx="865034" cy="86503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404871A-A8B5-4D36-A738-35939FF3AD0A}">
      <dsp:nvSpPr>
        <dsp:cNvPr id="0" name=""/>
        <dsp:cNvSpPr/>
      </dsp:nvSpPr>
      <dsp:spPr>
        <a:xfrm rot="16200000">
          <a:off x="1262500" y="2961627"/>
          <a:ext cx="4288920" cy="4325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381456" bIns="0" numCol="1" spcCol="1270" anchor="t" anchorCtr="0">
          <a:noAutofit/>
        </a:bodyPr>
        <a:lstStyle/>
        <a:p>
          <a:pPr marL="0" lvl="0" indent="0" algn="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100" kern="1200" dirty="0">
              <a:solidFill>
                <a:srgbClr val="CC0000"/>
              </a:solidFill>
            </a:rPr>
            <a:t>NO ESTRUCTURADOS</a:t>
          </a:r>
        </a:p>
      </dsp:txBody>
      <dsp:txXfrm>
        <a:off x="1262500" y="2961627"/>
        <a:ext cx="4288920" cy="432517"/>
      </dsp:txXfrm>
    </dsp:sp>
    <dsp:sp modelId="{264C6E6C-4742-400F-9053-09AC2B0687CA}">
      <dsp:nvSpPr>
        <dsp:cNvPr id="0" name=""/>
        <dsp:cNvSpPr/>
      </dsp:nvSpPr>
      <dsp:spPr>
        <a:xfrm>
          <a:off x="3623219" y="921794"/>
          <a:ext cx="2154394" cy="451218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381456" rIns="113792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s-ES" sz="1600" b="0" i="0" kern="12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rPr>
            <a:t>Se caracterizan por no tener un formato específico</a:t>
          </a:r>
          <a:endParaRPr lang="es-ES" sz="1600" kern="1200" dirty="0">
            <a:solidFill>
              <a:schemeClr val="tx1"/>
            </a:solidFill>
            <a:latin typeface="Verdana" panose="020B0604030504040204" pitchFamily="34" charset="0"/>
            <a:ea typeface="Verdana" panose="020B0604030504040204" pitchFamily="34" charset="0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s-ES" sz="1600" kern="1200" dirty="0">
            <a:solidFill>
              <a:schemeClr val="tx1"/>
            </a:solidFill>
            <a:latin typeface="Verdana" panose="020B0604030504040204" pitchFamily="34" charset="0"/>
            <a:ea typeface="Verdana" panose="020B0604030504040204" pitchFamily="34" charset="0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s-ES" sz="1600" b="0" i="0" kern="12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rPr>
            <a:t>Se almacenan en múltiples formatos como documentos PDF o Word, correos electrónicos, </a:t>
          </a:r>
          <a:br>
            <a:rPr lang="es-ES" sz="1600" b="0" i="0" kern="12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rPr>
          </a:br>
          <a:r>
            <a:rPr lang="es-ES" sz="1600" b="0" i="0" kern="12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rPr>
            <a:t>ficheros </a:t>
          </a:r>
          <a:br>
            <a:rPr lang="es-ES" sz="1600" b="0" i="0" kern="12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rPr>
          </a:br>
          <a:r>
            <a:rPr lang="es-ES" sz="1600" b="0" i="0" kern="12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rPr>
            <a:t>multimedia de imagen, audio o video.</a:t>
          </a:r>
          <a:endParaRPr lang="es-ES" sz="1600" kern="1200" dirty="0">
            <a:solidFill>
              <a:schemeClr val="tx1"/>
            </a:solidFill>
            <a:latin typeface="Verdana" panose="020B0604030504040204" pitchFamily="34" charset="0"/>
            <a:ea typeface="Verdana" panose="020B0604030504040204" pitchFamily="34" charset="0"/>
          </a:endParaRPr>
        </a:p>
      </dsp:txBody>
      <dsp:txXfrm>
        <a:off x="3623219" y="921794"/>
        <a:ext cx="2154394" cy="4512183"/>
      </dsp:txXfrm>
    </dsp:sp>
    <dsp:sp modelId="{45800E98-89AA-4915-8FCA-63AA91B87E88}">
      <dsp:nvSpPr>
        <dsp:cNvPr id="0" name=""/>
        <dsp:cNvSpPr/>
      </dsp:nvSpPr>
      <dsp:spPr>
        <a:xfrm>
          <a:off x="3190702" y="350872"/>
          <a:ext cx="865034" cy="865034"/>
        </a:xfrm>
        <a:prstGeom prst="rect">
          <a:avLst/>
        </a:prstGeom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D97D11A-1E2E-4D4D-ADB1-C3F92A079BC2}">
      <dsp:nvSpPr>
        <dsp:cNvPr id="0" name=""/>
        <dsp:cNvSpPr/>
      </dsp:nvSpPr>
      <dsp:spPr>
        <a:xfrm rot="16200000">
          <a:off x="4398093" y="2961627"/>
          <a:ext cx="4288920" cy="4325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381456" bIns="0" numCol="1" spcCol="1270" anchor="t" anchorCtr="0">
          <a:noAutofit/>
        </a:bodyPr>
        <a:lstStyle/>
        <a:p>
          <a:pPr marL="0" lvl="0" indent="0" algn="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100" kern="1200" dirty="0">
              <a:solidFill>
                <a:srgbClr val="CC0000"/>
              </a:solidFill>
            </a:rPr>
            <a:t>SEMI ESTRUCTURADOS</a:t>
          </a:r>
        </a:p>
      </dsp:txBody>
      <dsp:txXfrm>
        <a:off x="4398093" y="2961627"/>
        <a:ext cx="4288920" cy="432517"/>
      </dsp:txXfrm>
    </dsp:sp>
    <dsp:sp modelId="{0A399B88-397B-4672-8F2B-C87AE23AE2DF}">
      <dsp:nvSpPr>
        <dsp:cNvPr id="0" name=""/>
        <dsp:cNvSpPr/>
      </dsp:nvSpPr>
      <dsp:spPr>
        <a:xfrm>
          <a:off x="6732388" y="921794"/>
          <a:ext cx="2312721" cy="451218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381456" rIns="113792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s-ES" sz="1600" kern="12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rPr>
            <a:t>  No presentan una estructura perfectamente definida pero si presentan una organización definida en sus metadatos donde describen los objetos y sus relaciones, y que en algunos casos están aceptados por convención, como por ejemplo los formatos HTML, XML o JSON.</a:t>
          </a:r>
          <a:endParaRPr lang="es-ES" sz="1400" kern="1200" dirty="0">
            <a:solidFill>
              <a:schemeClr val="tx1"/>
            </a:solidFill>
            <a:latin typeface="Verdana" panose="020B0604030504040204" pitchFamily="34" charset="0"/>
            <a:ea typeface="Verdana" panose="020B0604030504040204" pitchFamily="34" charset="0"/>
          </a:endParaRPr>
        </a:p>
      </dsp:txBody>
      <dsp:txXfrm>
        <a:off x="6732388" y="921794"/>
        <a:ext cx="2312721" cy="4512183"/>
      </dsp:txXfrm>
    </dsp:sp>
    <dsp:sp modelId="{01DACA2A-66B8-4C4D-9336-9699FB07528E}">
      <dsp:nvSpPr>
        <dsp:cNvPr id="0" name=""/>
        <dsp:cNvSpPr/>
      </dsp:nvSpPr>
      <dsp:spPr>
        <a:xfrm>
          <a:off x="6326294" y="350872"/>
          <a:ext cx="865034" cy="86503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2">
  <dgm:title val=""/>
  <dgm:desc val=""/>
  <dgm:catLst>
    <dgm:cat type="list" pri="6000"/>
    <dgm:cat type="relationship" pri="16000"/>
    <dgm:cat type="picture" pri="29000"/>
    <dgm:cat type="pictureconvert" pri="2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/>
    </dgm:varLst>
    <dgm:choose name="Name0">
      <dgm:if name="Name1" func="var" arg="dir" op="equ" val="norm">
        <dgm:alg type="lin">
          <dgm:param type="linDir" val="fromL"/>
          <dgm:param type="nodeVertAlign" val="t"/>
        </dgm:alg>
      </dgm:if>
      <dgm:else name="Name2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refType="h"/>
      <dgm:constr type="w" for="ch" forName="sibTrans" refType="w" refFor="ch" refForName="compositeNode" op="equ" fact="0.2"/>
      <dgm:constr type="h" for="des" forName="childNode" op="equ"/>
      <dgm:constr type="w" for="des" forName="childNode" op="equ"/>
      <dgm:constr type="w" for="des" forName="parentNode" op="equ"/>
      <dgm:constr type="h" for="des" forName="image" op="equ"/>
      <dgm:constr type="w" for="des" forName="image" op="equ"/>
      <dgm:constr type="primFontSz" for="des" forName="parentNode" op="equ" val="65"/>
      <dgm:constr type="primFontSz" for="des" forName="childNode" op="equ" val="65"/>
    </dgm:constrLst>
    <dgm:ruleLst/>
    <dgm:forEach name="Name3" axis="ch" ptType="node">
      <dgm:layoutNode name="compositeNode">
        <dgm:varLst>
          <dgm:bulletEnabled val="1"/>
        </dgm:varLst>
        <dgm:alg type="composite"/>
        <dgm:presOf/>
        <dgm:choose name="Name4">
          <dgm:if name="Name5" func="var" arg="dir" op="equ" val="norm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l" for="ch" forName="image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l" for="ch" forName="childNode" refType="w" refFor="ch" refForName="image" fact="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l" for="ch" forName="parentNode"/>
              <dgm:constr type="r" for="ch" forName="parentNode" refType="l" refFor="ch" refForName="childNode"/>
              <dgm:constr type="rMarg" for="ch" forName="parentNode" refType="w" refFor="ch" refForName="image" fact="1.25"/>
            </dgm:constrLst>
          </dgm:if>
          <dgm:else name="Name6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r" for="ch" forName="image" refType="w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r" for="ch" forName="childNode" refType="w"/>
              <dgm:constr type="rOff" for="ch" forName="childNode" refType="w" refFor="ch" refForName="image" fact="-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r" for="ch" forName="parentNode" refType="w"/>
              <dgm:constr type="l" for="ch" forName="parentNode" refType="r" refFor="ch" refForName="childNode"/>
              <dgm:constr type="lOff" for="ch" forName="parentNode" refType="rOff" refFor="ch" refForName="childNode"/>
              <dgm:constr type="lMarg" for="ch" forName="parentNode" refType="w" refFor="ch" refForName="image" fact="1.25"/>
            </dgm:constrLst>
          </dgm:else>
        </dgm:choose>
        <dgm:ruleLst>
          <dgm:rule type="w" for="ch" forName="childNode" val="NaN" fact="0.4" max="NaN"/>
          <dgm:rule type="h" for="ch" forName="childNode" val="NaN" fact="0.5" max="NaN"/>
        </dgm:ruleLst>
        <dgm:layoutNode name="image" styleLbl="fgImgPlace1">
          <dgm:alg type="sp"/>
          <dgm:shape xmlns:r="http://schemas.openxmlformats.org/officeDocument/2006/relationships" type="rect" r:blip="" zOrderOff="4" blipPhldr="1">
            <dgm:adjLst/>
          </dgm:shape>
          <dgm:presOf/>
          <dgm:constrLst/>
          <dgm:ruleLst/>
        </dgm:layoutNode>
        <dgm:layoutNode name="childNode" styleLbl="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 zOrderOff="2">
            <dgm:adjLst/>
          </dgm:shape>
          <dgm:presOf axis="des" ptType="node"/>
          <dgm:constrLst/>
          <dgm:ruleLst>
            <dgm:rule type="primFontSz" val="5" fact="NaN" max="NaN"/>
          </dgm:ruleLst>
        </dgm:layoutNode>
        <dgm:layoutNode name="parentNode" styleLbl="revTx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>
                <dgm:adjLst/>
              </dgm:shape>
              <dgm:presOf axis="self"/>
              <dgm:constrLst>
                <dgm:constr type="lMarg"/>
                <dgm:constr type="bMarg"/>
                <dgm:constr type="tMarg"/>
              </dgm:constrLst>
            </dgm:if>
            <dgm:else name="Name9">
              <dgm:alg type="tx">
                <dgm:param type="autoTxRot" val="grav"/>
                <dgm:param type="parTxLTRAlign" val="l"/>
                <dgm:param type="parTxRTLAlign" val="l"/>
              </dgm:alg>
              <dgm:shape xmlns:r="http://schemas.openxmlformats.org/officeDocument/2006/relationships" rot="90" type="rect" r:blip="">
                <dgm:adjLst/>
              </dgm:shape>
              <dgm:presOf axis="self"/>
              <dgm:constrLst>
                <dgm:constr type="rMarg"/>
                <dgm:constr type="bMarg"/>
                <dgm:constr type="tMarg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375047" y="8530803"/>
            <a:ext cx="6107906" cy="52567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algn="ctr"/>
            <a:r>
              <a:rPr lang="es-ES">
                <a:solidFill>
                  <a:schemeClr val="accent2">
                    <a:lumMod val="60000"/>
                    <a:lumOff val="4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Tema 6. Del Business Intelligence al Big Data</a:t>
            </a:r>
          </a:p>
          <a:p>
            <a:pPr algn="ctr"/>
            <a:r>
              <a:rPr lang="es-ES">
                <a:solidFill>
                  <a:schemeClr val="accent2">
                    <a:lumMod val="60000"/>
                    <a:lumOff val="4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  <a:endParaRPr lang="es-ES" dirty="0">
              <a:solidFill>
                <a:schemeClr val="accent2">
                  <a:lumMod val="60000"/>
                  <a:lumOff val="4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BF6417F6-6A7F-4F89-938C-207FDC7DE294}"/>
              </a:ext>
            </a:extLst>
          </p:cNvPr>
          <p:cNvSpPr/>
          <p:nvPr/>
        </p:nvSpPr>
        <p:spPr>
          <a:xfrm rot="16200000">
            <a:off x="-3503261" y="4616606"/>
            <a:ext cx="735496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sz="1200" spc="6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Verdana" panose="020B0604030504040204" pitchFamily="34" charset="0"/>
              </a:rPr>
              <a:t>21865 - Sistemas de Información   2020-2021</a:t>
            </a:r>
          </a:p>
        </p:txBody>
      </p:sp>
      <p:pic>
        <p:nvPicPr>
          <p:cNvPr id="7" name="Imagen 9">
            <a:extLst>
              <a:ext uri="{FF2B5EF4-FFF2-40B4-BE49-F238E27FC236}">
                <a16:creationId xmlns:a16="http://schemas.microsoft.com/office/drawing/2014/main" id="{6D1718C4-DF25-4B50-966F-264B517F970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720" y="87527"/>
            <a:ext cx="1871661" cy="623887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9B43A7C3-0E8B-4E64-B138-714E7D8864A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792"/>
          <a:stretch/>
        </p:blipFill>
        <p:spPr>
          <a:xfrm>
            <a:off x="4611292" y="10281"/>
            <a:ext cx="1871661" cy="701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2936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13A51D-1BE8-47ED-9235-3012941226EB}" type="datetimeFigureOut">
              <a:rPr lang="en-US" smtClean="0"/>
              <a:t>1/29/2022</a:t>
            </a:fld>
            <a:endParaRPr lang="en-US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7B52CF-AD2E-41F9-88D6-F9D551D9872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8419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racle.com/es/database/what-is-a-relational-database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>
                <a:hlinkClick r:id="rId3"/>
              </a:rPr>
              <a:t>https://</a:t>
            </a:r>
            <a:r>
              <a:rPr lang="es-ES" dirty="0" err="1">
                <a:hlinkClick r:id="rId3"/>
              </a:rPr>
              <a:t>www.oracle.com</a:t>
            </a:r>
            <a:r>
              <a:rPr lang="es-ES" dirty="0">
                <a:hlinkClick r:id="rId3"/>
              </a:rPr>
              <a:t>/es/</a:t>
            </a:r>
            <a:r>
              <a:rPr lang="es-ES" dirty="0" err="1">
                <a:hlinkClick r:id="rId3"/>
              </a:rPr>
              <a:t>database</a:t>
            </a:r>
            <a:r>
              <a:rPr lang="es-ES" dirty="0">
                <a:hlinkClick r:id="rId3"/>
              </a:rPr>
              <a:t>/</a:t>
            </a:r>
            <a:r>
              <a:rPr lang="es-ES" dirty="0" err="1">
                <a:hlinkClick r:id="rId3"/>
              </a:rPr>
              <a:t>what</a:t>
            </a:r>
            <a:r>
              <a:rPr lang="es-ES" dirty="0">
                <a:hlinkClick r:id="rId3"/>
              </a:rPr>
              <a:t>-</a:t>
            </a:r>
            <a:r>
              <a:rPr lang="es-ES" dirty="0" err="1">
                <a:hlinkClick r:id="rId3"/>
              </a:rPr>
              <a:t>is</a:t>
            </a:r>
            <a:r>
              <a:rPr lang="es-ES" dirty="0">
                <a:hlinkClick r:id="rId3"/>
              </a:rPr>
              <a:t>-a-</a:t>
            </a:r>
            <a:r>
              <a:rPr lang="es-ES" dirty="0" err="1">
                <a:hlinkClick r:id="rId3"/>
              </a:rPr>
              <a:t>relational</a:t>
            </a:r>
            <a:r>
              <a:rPr lang="es-ES" dirty="0">
                <a:hlinkClick r:id="rId3"/>
              </a:rPr>
              <a:t>-</a:t>
            </a:r>
            <a:r>
              <a:rPr lang="es-ES" dirty="0" err="1">
                <a:hlinkClick r:id="rId3"/>
              </a:rPr>
              <a:t>database</a:t>
            </a:r>
            <a:r>
              <a:rPr lang="es-ES" dirty="0">
                <a:hlinkClick r:id="rId3"/>
              </a:rPr>
              <a:t>/</a:t>
            </a: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7B52CF-AD2E-41F9-88D6-F9D551D9872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7046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 ejemplo es un folleto que nos informa sobre el lugar y el tipo de un libro. </a:t>
            </a:r>
          </a:p>
          <a:p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Nos está dando datos sobre otros datos: el libro al que se refiere el folleto. </a:t>
            </a:r>
          </a:p>
          <a:p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 contenido combinado de los datos y metadatos se conoce generalmente como paquete contenedor.</a:t>
            </a:r>
            <a:endParaRPr lang="en-US" dirty="0"/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7B52CF-AD2E-41F9-88D6-F9D551D9872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7084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Listed below are the reasons to create a </a:t>
            </a:r>
            <a:r>
              <a:rPr lang="en-US" dirty="0" err="1"/>
              <a:t>datamart</a:t>
            </a:r>
            <a:r>
              <a:rPr lang="en-US" dirty="0"/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To partition data in order to impose access control strategies.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To speed up the queries by reducing the volume of data to be scanned.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To segment data into different hardware platforms.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To structure data in a form suitable for a user access tool.</a:t>
            </a:r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7B52CF-AD2E-41F9-88D6-F9D551D9872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01666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7B52CF-AD2E-41F9-88D6-F9D551D9872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0618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2655622" y="2665897"/>
            <a:ext cx="8479591" cy="144655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 anchorCtr="0">
            <a:spAutoFit/>
          </a:bodyPr>
          <a:lstStyle>
            <a:lvl1pPr algn="l">
              <a:defRPr lang="es-ES" sz="4400" b="1" i="1" baseline="0">
                <a:ln w="12700">
                  <a:noFill/>
                </a:ln>
                <a:solidFill>
                  <a:srgbClr val="A40000"/>
                </a:solidFill>
                <a:latin typeface="Book Antiqua" panose="02040602050305030304" pitchFamily="18" charset="0"/>
                <a:ea typeface="+mn-ea"/>
                <a:cs typeface="Arial" pitchFamily="34" charset="0"/>
              </a:defRPr>
            </a:lvl1pPr>
          </a:lstStyle>
          <a:p>
            <a:pPr marL="0" lvl="0" indent="0" algn="ctr">
              <a:spcBef>
                <a:spcPct val="20000"/>
              </a:spcBef>
              <a:buClr>
                <a:srgbClr val="C00000"/>
              </a:buClr>
              <a:buFont typeface="Wingdings" pitchFamily="2" charset="2"/>
            </a:pPr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3721769" y="4209074"/>
            <a:ext cx="7413443" cy="1323439"/>
          </a:xfrm>
          <a:noFill/>
        </p:spPr>
        <p:txBody>
          <a:bodyPr vert="horz" wrap="square" lIns="91440" tIns="45720" rIns="91440" bIns="45720" rtlCol="0" anchor="ctr" anchorCtr="0">
            <a:spAutoFit/>
          </a:bodyPr>
          <a:lstStyle>
            <a:lvl1pPr algn="l">
              <a:defRPr lang="es-ES" sz="4000" b="1" i="1" spc="0" baseline="0" dirty="0">
                <a:ln w="12700">
                  <a:noFill/>
                </a:ln>
                <a:solidFill>
                  <a:schemeClr val="tx1"/>
                </a:solidFill>
                <a:latin typeface="Book Antiqua" panose="02040602050305030304" pitchFamily="18" charset="0"/>
                <a:ea typeface="+mn-ea"/>
                <a:cs typeface="Arial" pitchFamily="34" charset="0"/>
              </a:defRPr>
            </a:lvl1pPr>
          </a:lstStyle>
          <a:p>
            <a:pPr lvl="0" algn="ctr"/>
            <a:r>
              <a:rPr lang="es-ES"/>
              <a:t>Haga clic para modificar el estilo de subtítulo del patrón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344584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000"/>
    </mc:Choice>
    <mc:Fallback>
      <p:transition spd="slow" advTm="800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257333" y="4869161"/>
            <a:ext cx="9697077" cy="566738"/>
          </a:xfrm>
          <a:prstGeom prst="rect">
            <a:avLst/>
          </a:prstGeom>
          <a:noFill/>
        </p:spPr>
        <p:txBody>
          <a:bodyPr/>
          <a:lstStyle>
            <a:lvl1pPr algn="ctr">
              <a:defRPr lang="es-ES" b="1" dirty="0">
                <a:ln w="3175">
                  <a:noFill/>
                </a:ln>
                <a:solidFill>
                  <a:srgbClr val="A40000"/>
                </a:solidFill>
                <a:latin typeface="Book Antiqua" panose="02040602050305030304" pitchFamily="18" charset="0"/>
                <a:ea typeface="Verdana" panose="020B0604030504040204" pitchFamily="34" charset="0"/>
                <a:cs typeface="Book Antiqua" panose="02040602050305030304" pitchFamily="18" charset="0"/>
              </a:defRPr>
            </a:lvl1pPr>
          </a:lstStyle>
          <a:p>
            <a:pPr lvl="0"/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295467" y="1196753"/>
            <a:ext cx="9697077" cy="352839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s-ES" dirty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257333" y="5510337"/>
            <a:ext cx="9697077" cy="510952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11178672" y="6268456"/>
            <a:ext cx="884989" cy="449179"/>
          </a:xfrm>
          <a:prstGeom prst="rect">
            <a:avLst/>
          </a:prstGeom>
        </p:spPr>
        <p:txBody>
          <a:bodyPr/>
          <a:lstStyle/>
          <a:p>
            <a:fld id="{BE6E7CD0-D526-4494-A629-31890B01C97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781945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000"/>
    </mc:Choice>
    <mc:Fallback>
      <p:transition spd="slow" advTm="8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609600" y="1423318"/>
            <a:ext cx="10972800" cy="4525963"/>
          </a:xfrm>
        </p:spPr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11178672" y="6268456"/>
            <a:ext cx="884989" cy="449179"/>
          </a:xfrm>
          <a:prstGeom prst="rect">
            <a:avLst/>
          </a:prstGeom>
        </p:spPr>
        <p:txBody>
          <a:bodyPr/>
          <a:lstStyle/>
          <a:p>
            <a:fld id="{BE6E7CD0-D526-4494-A629-31890B01C973}" type="slidenum">
              <a:rPr lang="es-ES" smtClean="0"/>
              <a:t>‹Nº›</a:t>
            </a:fld>
            <a:endParaRPr lang="es-ES"/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ADF54C62-10AF-46AF-A7A7-A716141DB7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pic>
        <p:nvPicPr>
          <p:cNvPr id="5" name="Picture 2" descr="Resultado de imagen de teoria de sistemas mapa conceptual">
            <a:extLst>
              <a:ext uri="{FF2B5EF4-FFF2-40B4-BE49-F238E27FC236}">
                <a16:creationId xmlns:a16="http://schemas.microsoft.com/office/drawing/2014/main" id="{3DF313B6-E2F4-46E8-8D8B-AB688C51A04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77826"/>
            <a:ext cx="12192000" cy="6480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42703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000"/>
    </mc:Choice>
    <mc:Fallback>
      <p:transition spd="slow" advTm="800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067516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000"/>
    </mc:Choice>
    <mc:Fallback>
      <p:transition spd="slow" advTm="8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C5FA29-184C-480A-A645-59CA9EC1DF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37811" y="0"/>
            <a:ext cx="8454188" cy="397042"/>
          </a:xfrm>
        </p:spPr>
        <p:txBody>
          <a:bodyPr/>
          <a:lstStyle>
            <a:lvl1pPr algn="r">
              <a:defRPr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E05359AF-83A0-4021-A591-C22C0BDC52D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178672" y="6268456"/>
            <a:ext cx="884989" cy="449179"/>
          </a:xfrm>
          <a:prstGeom prst="rect">
            <a:avLst/>
          </a:prstGeom>
        </p:spPr>
        <p:txBody>
          <a:bodyPr/>
          <a:lstStyle/>
          <a:p>
            <a:fld id="{BE6E7CD0-D526-4494-A629-31890B01C973}" type="slidenum">
              <a:rPr lang="es-ES" smtClean="0"/>
              <a:pPr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908342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000"/>
    </mc:Choice>
    <mc:Fallback>
      <p:transition spd="slow" advTm="8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751729" y="1076073"/>
            <a:ext cx="10972800" cy="5072064"/>
          </a:xfrm>
        </p:spPr>
        <p:txBody>
          <a:bodyPr vert="horz" lIns="36000" tIns="36000" rIns="36000" bIns="36000" rtlCol="0">
            <a:noAutofit/>
          </a:bodyPr>
          <a:lstStyle>
            <a:lvl1pPr>
              <a:lnSpc>
                <a:spcPts val="3600"/>
              </a:lnSpc>
              <a:spcAft>
                <a:spcPts val="24"/>
              </a:spcAft>
              <a:defRPr lang="es-ES" sz="2400" dirty="0" smtClean="0"/>
            </a:lvl1pPr>
            <a:lvl2pPr>
              <a:lnSpc>
                <a:spcPts val="3600"/>
              </a:lnSpc>
              <a:defRPr lang="es-ES" sz="2300" dirty="0" smtClean="0"/>
            </a:lvl2pPr>
            <a:lvl3pPr>
              <a:lnSpc>
                <a:spcPts val="3600"/>
              </a:lnSpc>
              <a:defRPr lang="es-ES" sz="2200" dirty="0" smtClean="0"/>
            </a:lvl3pPr>
            <a:lvl4pPr>
              <a:lnSpc>
                <a:spcPts val="3600"/>
              </a:lnSpc>
              <a:defRPr lang="es-ES" sz="2000" dirty="0" smtClean="0"/>
            </a:lvl4pPr>
            <a:lvl5pPr>
              <a:lnSpc>
                <a:spcPts val="3600"/>
              </a:lnSpc>
              <a:defRPr lang="es-ES" sz="2000" dirty="0"/>
            </a:lvl5pPr>
          </a:lstStyle>
          <a:p>
            <a:pPr lvl="0">
              <a:lnSpc>
                <a:spcPts val="3600"/>
              </a:lnSpc>
            </a:pPr>
            <a:r>
              <a:rPr lang="es-ES"/>
              <a:t>Editar los estilos de texto del patrón</a:t>
            </a:r>
          </a:p>
          <a:p>
            <a:pPr lvl="1">
              <a:lnSpc>
                <a:spcPts val="3600"/>
              </a:lnSpc>
            </a:pPr>
            <a:r>
              <a:rPr lang="es-ES"/>
              <a:t>Segundo nivel</a:t>
            </a:r>
          </a:p>
          <a:p>
            <a:pPr lvl="2">
              <a:lnSpc>
                <a:spcPts val="3600"/>
              </a:lnSpc>
            </a:pPr>
            <a:r>
              <a:rPr lang="es-ES"/>
              <a:t>Tercer nivel</a:t>
            </a:r>
          </a:p>
          <a:p>
            <a:pPr lvl="3">
              <a:lnSpc>
                <a:spcPts val="3600"/>
              </a:lnSpc>
            </a:pPr>
            <a:r>
              <a:rPr lang="es-ES"/>
              <a:t>Cuarto nivel</a:t>
            </a:r>
          </a:p>
          <a:p>
            <a:pPr lvl="4">
              <a:lnSpc>
                <a:spcPts val="3600"/>
              </a:lnSpc>
            </a:pPr>
            <a:r>
              <a:rPr lang="es-ES"/>
              <a:t>Quinto nivel</a:t>
            </a:r>
            <a:endParaRPr lang="es-ES" dirty="0"/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43724F7F-5188-42BE-B67B-0E78F9B9F8F9}"/>
              </a:ext>
            </a:extLst>
          </p:cNvPr>
          <p:cNvCxnSpPr>
            <a:cxnSpLocks/>
          </p:cNvCxnSpPr>
          <p:nvPr userDrawn="1"/>
        </p:nvCxnSpPr>
        <p:spPr>
          <a:xfrm>
            <a:off x="11621167" y="6717634"/>
            <a:ext cx="0" cy="140366"/>
          </a:xfrm>
          <a:prstGeom prst="line">
            <a:avLst/>
          </a:prstGeom>
          <a:ln>
            <a:solidFill>
              <a:srgbClr val="CC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ítulo 3">
            <a:extLst>
              <a:ext uri="{FF2B5EF4-FFF2-40B4-BE49-F238E27FC236}">
                <a16:creationId xmlns:a16="http://schemas.microsoft.com/office/drawing/2014/main" id="{F8CFC6B2-2805-4894-8859-013D356BA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11" name="Marcador de número de diapositiva 10">
            <a:extLst>
              <a:ext uri="{FF2B5EF4-FFF2-40B4-BE49-F238E27FC236}">
                <a16:creationId xmlns:a16="http://schemas.microsoft.com/office/drawing/2014/main" id="{F78444FA-384B-421B-B81C-AE4C53321F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178672" y="6268456"/>
            <a:ext cx="884989" cy="449179"/>
          </a:xfrm>
          <a:prstGeom prst="rect">
            <a:avLst/>
          </a:prstGeom>
        </p:spPr>
        <p:txBody>
          <a:bodyPr/>
          <a:lstStyle/>
          <a:p>
            <a:fld id="{BE6E7CD0-D526-4494-A629-31890B01C973}" type="slidenum">
              <a:rPr lang="es-ES" smtClean="0"/>
              <a:pPr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717696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000"/>
    </mc:Choice>
    <mc:Fallback>
      <p:transition spd="slow" advTm="8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11178672" y="6268456"/>
            <a:ext cx="884989" cy="449179"/>
          </a:xfrm>
          <a:prstGeom prst="rect">
            <a:avLst/>
          </a:prstGeom>
        </p:spPr>
        <p:txBody>
          <a:bodyPr/>
          <a:lstStyle/>
          <a:p>
            <a:fld id="{BE6E7CD0-D526-4494-A629-31890B01C973}" type="slidenum">
              <a:rPr lang="es-ES" smtClean="0"/>
              <a:t>‹Nº›</a:t>
            </a:fld>
            <a:endParaRPr lang="es-ES"/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394884" y="3902551"/>
            <a:ext cx="10363200" cy="144655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 anchorCtr="0">
            <a:spAutoFit/>
          </a:bodyPr>
          <a:lstStyle>
            <a:lvl1pPr>
              <a:defRPr lang="es-ES" sz="4400" dirty="0">
                <a:ln w="12700">
                  <a:noFill/>
                </a:ln>
                <a:solidFill>
                  <a:srgbClr val="A40000"/>
                </a:solidFill>
                <a:ea typeface="+mn-ea"/>
                <a:cs typeface="Arial" pitchFamily="34" charset="0"/>
              </a:defRPr>
            </a:lvl1pPr>
          </a:lstStyle>
          <a:p>
            <a:pPr marL="0" lvl="0" indent="0" algn="ctr">
              <a:spcBef>
                <a:spcPct val="20000"/>
              </a:spcBef>
              <a:buClr>
                <a:srgbClr val="C00000"/>
              </a:buClr>
              <a:buFont typeface="Wingdings" pitchFamily="2" charset="2"/>
            </a:pPr>
            <a:r>
              <a:rPr lang="es-ES"/>
              <a:t>Haga clic para modificar el estilo de título del patrón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990464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000"/>
    </mc:Choice>
    <mc:Fallback>
      <p:transition spd="slow" advTm="8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609600" y="1428751"/>
            <a:ext cx="53848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" dirty="0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6197600" y="1428751"/>
            <a:ext cx="53848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" dirty="0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11178672" y="6268456"/>
            <a:ext cx="884989" cy="449179"/>
          </a:xfrm>
          <a:prstGeom prst="rect">
            <a:avLst/>
          </a:prstGeom>
        </p:spPr>
        <p:txBody>
          <a:bodyPr/>
          <a:lstStyle/>
          <a:p>
            <a:fld id="{BE6E7CD0-D526-4494-A629-31890B01C973}" type="slidenum">
              <a:rPr lang="es-ES" smtClean="0"/>
              <a:t>‹Nº›</a:t>
            </a:fld>
            <a:endParaRPr lang="es-ES"/>
          </a:p>
        </p:txBody>
      </p:sp>
      <p:sp>
        <p:nvSpPr>
          <p:cNvPr id="9" name="Título 8">
            <a:extLst>
              <a:ext uri="{FF2B5EF4-FFF2-40B4-BE49-F238E27FC236}">
                <a16:creationId xmlns:a16="http://schemas.microsoft.com/office/drawing/2014/main" id="{73BD1F6E-B38D-487B-BC1D-36930BD804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s-ES"/>
              <a:t>Haga clic para modificar el estilo de título del patrón</a:t>
            </a:r>
          </a:p>
        </p:txBody>
      </p:sp>
    </p:spTree>
    <p:extLst>
      <p:ext uri="{BB962C8B-B14F-4D97-AF65-F5344CB8AC3E}">
        <p14:creationId xmlns:p14="http://schemas.microsoft.com/office/powerpoint/2010/main" val="9356798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000"/>
    </mc:Choice>
    <mc:Fallback>
      <p:transition spd="slow" advTm="8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idx="1" hasCustomPrompt="1"/>
          </p:nvPr>
        </p:nvSpPr>
        <p:spPr>
          <a:xfrm>
            <a:off x="609600" y="1196753"/>
            <a:ext cx="5386917" cy="978123"/>
          </a:xfrm>
        </p:spPr>
        <p:txBody>
          <a:bodyPr anchor="t">
            <a:noAutofit/>
          </a:bodyPr>
          <a:lstStyle>
            <a:lvl1pPr marL="0" indent="0">
              <a:buNone/>
              <a:defRPr sz="2000" b="1">
                <a:solidFill>
                  <a:srgbClr val="CC0000"/>
                </a:solidFill>
                <a:latin typeface="Book Antiqua" panose="02040602050305030304" pitchFamily="18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dirty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" dirty="0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 hasCustomPrompt="1"/>
          </p:nvPr>
        </p:nvSpPr>
        <p:spPr>
          <a:xfrm>
            <a:off x="6193368" y="1196753"/>
            <a:ext cx="5389033" cy="978123"/>
          </a:xfrm>
        </p:spPr>
        <p:txBody>
          <a:bodyPr anchor="t">
            <a:noAutofit/>
          </a:bodyPr>
          <a:lstStyle>
            <a:lvl1pPr marL="0" indent="0">
              <a:buNone/>
              <a:defRPr sz="2000" b="1">
                <a:solidFill>
                  <a:srgbClr val="CC0000"/>
                </a:solidFill>
                <a:latin typeface="Book Antiqua" panose="02040602050305030304" pitchFamily="18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dirty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" dirty="0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11178672" y="6268456"/>
            <a:ext cx="884989" cy="449179"/>
          </a:xfrm>
          <a:prstGeom prst="rect">
            <a:avLst/>
          </a:prstGeom>
        </p:spPr>
        <p:txBody>
          <a:bodyPr/>
          <a:lstStyle/>
          <a:p>
            <a:fld id="{BE6E7CD0-D526-4494-A629-31890B01C973}" type="slidenum">
              <a:rPr lang="es-ES" smtClean="0"/>
              <a:t>‹Nº›</a:t>
            </a:fld>
            <a:endParaRPr lang="es-ES"/>
          </a:p>
        </p:txBody>
      </p:sp>
      <p:sp>
        <p:nvSpPr>
          <p:cNvPr id="10" name="Título 9">
            <a:extLst>
              <a:ext uri="{FF2B5EF4-FFF2-40B4-BE49-F238E27FC236}">
                <a16:creationId xmlns:a16="http://schemas.microsoft.com/office/drawing/2014/main" id="{0E466263-24DE-4374-9DE5-7D77CFC14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s-ES"/>
              <a:t>Haga clic para modificar el estilo de título del patrón</a:t>
            </a:r>
          </a:p>
        </p:txBody>
      </p:sp>
    </p:spTree>
    <p:extLst>
      <p:ext uri="{BB962C8B-B14F-4D97-AF65-F5344CB8AC3E}">
        <p14:creationId xmlns:p14="http://schemas.microsoft.com/office/powerpoint/2010/main" val="10349787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000"/>
    </mc:Choice>
    <mc:Fallback>
      <p:transition spd="slow" advTm="8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11178672" y="6268456"/>
            <a:ext cx="884989" cy="449179"/>
          </a:xfrm>
          <a:prstGeom prst="rect">
            <a:avLst/>
          </a:prstGeom>
        </p:spPr>
        <p:txBody>
          <a:bodyPr/>
          <a:lstStyle/>
          <a:p>
            <a:fld id="{BE6E7CD0-D526-4494-A629-31890B01C973}" type="slidenum">
              <a:rPr lang="es-ES" smtClean="0"/>
              <a:t>‹Nº›</a:t>
            </a:fld>
            <a:endParaRPr lang="es-ES"/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09B5275F-4EF5-4B57-802D-34358DC6C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s-ES"/>
              <a:t>Haga clic para modificar el estilo de título del patrón</a:t>
            </a:r>
          </a:p>
        </p:txBody>
      </p:sp>
    </p:spTree>
    <p:extLst>
      <p:ext uri="{BB962C8B-B14F-4D97-AF65-F5344CB8AC3E}">
        <p14:creationId xmlns:p14="http://schemas.microsoft.com/office/powerpoint/2010/main" val="20979966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000"/>
    </mc:Choice>
    <mc:Fallback>
      <p:transition spd="slow" advTm="8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11178672" y="6268456"/>
            <a:ext cx="884989" cy="449179"/>
          </a:xfrm>
          <a:prstGeom prst="rect">
            <a:avLst/>
          </a:prstGeom>
        </p:spPr>
        <p:txBody>
          <a:bodyPr/>
          <a:lstStyle/>
          <a:p>
            <a:fld id="{BE6E7CD0-D526-4494-A629-31890B01C97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278848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000"/>
    </mc:Choice>
    <mc:Fallback>
      <p:transition spd="slow" advTm="8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623393" y="1340768"/>
            <a:ext cx="4011084" cy="946026"/>
          </a:xfrm>
          <a:prstGeom prst="rect">
            <a:avLst/>
          </a:prstGeom>
          <a:noFill/>
        </p:spPr>
        <p:txBody>
          <a:bodyPr anchor="t"/>
          <a:lstStyle>
            <a:lvl1pPr algn="l">
              <a:defRPr sz="2200" b="0">
                <a:solidFill>
                  <a:srgbClr val="A40000"/>
                </a:solidFill>
                <a:latin typeface="Book Antiqua" panose="02040602050305030304" pitchFamily="18" charset="0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766733" y="1340769"/>
            <a:ext cx="6815667" cy="464137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" dirty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609601" y="2370221"/>
            <a:ext cx="4011084" cy="3611926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>
          <a:xfrm>
            <a:off x="609600" y="6237313"/>
            <a:ext cx="2844800" cy="365125"/>
          </a:xfrm>
          <a:prstGeom prst="rect">
            <a:avLst/>
          </a:prstGeom>
        </p:spPr>
        <p:txBody>
          <a:bodyPr/>
          <a:lstStyle/>
          <a:p>
            <a:fld id="{25562923-2E0A-44FD-8683-9F40F2D6220B}" type="datetimeFigureOut">
              <a:rPr lang="es-ES" smtClean="0"/>
              <a:t>29/01/2022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4165600" y="6237313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11178672" y="6268456"/>
            <a:ext cx="884989" cy="449179"/>
          </a:xfrm>
          <a:prstGeom prst="rect">
            <a:avLst/>
          </a:prstGeom>
        </p:spPr>
        <p:txBody>
          <a:bodyPr/>
          <a:lstStyle/>
          <a:p>
            <a:fld id="{BE6E7CD0-D526-4494-A629-31890B01C97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989359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000"/>
    </mc:Choice>
    <mc:Fallback>
      <p:transition spd="slow" advTm="8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673768" y="1058999"/>
            <a:ext cx="10972800" cy="4944758"/>
          </a:xfrm>
          <a:prstGeom prst="rect">
            <a:avLst/>
          </a:prstGeom>
        </p:spPr>
        <p:txBody>
          <a:bodyPr vert="horz" lIns="36000" tIns="36000" rIns="36000" bIns="36000" rtlCol="0">
            <a:noAutofit/>
          </a:bodyPr>
          <a:lstStyle/>
          <a:p>
            <a:pPr lvl="0"/>
            <a:r>
              <a:rPr lang="es-ES" dirty="0"/>
              <a:t>Haga clic para modificar el estilo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marL="730251" lvl="1" defTabSz="987425"/>
            <a:r>
              <a:rPr lang="es-ES" dirty="0"/>
              <a:t>Tercer nivel</a:t>
            </a:r>
          </a:p>
          <a:p>
            <a:pPr marL="1011238" lvl="1"/>
            <a:r>
              <a:rPr lang="es-ES" dirty="0"/>
              <a:t>Cuarto nivel</a:t>
            </a:r>
          </a:p>
          <a:p>
            <a:pPr marL="1354138" lvl="1"/>
            <a:r>
              <a:rPr lang="es-ES" dirty="0"/>
              <a:t>Quinto nivel</a:t>
            </a:r>
          </a:p>
        </p:txBody>
      </p:sp>
      <p:sp>
        <p:nvSpPr>
          <p:cNvPr id="9" name="AutoShape 2" descr="Encabezado"/>
          <p:cNvSpPr>
            <a:spLocks noChangeAspect="1" noChangeArrowheads="1"/>
          </p:cNvSpPr>
          <p:nvPr/>
        </p:nvSpPr>
        <p:spPr bwMode="auto">
          <a:xfrm>
            <a:off x="207433" y="-144463"/>
            <a:ext cx="4064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 sz="1800" dirty="0">
              <a:latin typeface="Verdana" panose="020B0604030504040204" pitchFamily="34" charset="0"/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679A96E4-310D-4105-B491-5BBF7188E4C7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8" y="17601"/>
            <a:ext cx="2388887" cy="724344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A0EED047-8E79-4297-BD40-6EF7DFD71AA9}"/>
              </a:ext>
            </a:extLst>
          </p:cNvPr>
          <p:cNvSpPr txBox="1"/>
          <p:nvPr userDrawn="1"/>
        </p:nvSpPr>
        <p:spPr>
          <a:xfrm>
            <a:off x="0" y="6550223"/>
            <a:ext cx="2534652" cy="307777"/>
          </a:xfrm>
          <a:prstGeom prst="rect">
            <a:avLst/>
          </a:prstGeom>
          <a:solidFill>
            <a:srgbClr val="A40000"/>
          </a:solidFill>
        </p:spPr>
        <p:txBody>
          <a:bodyPr wrap="square" rtlCol="0">
            <a:spAutoFit/>
          </a:bodyPr>
          <a:lstStyle/>
          <a:p>
            <a:r>
              <a:rPr lang="es-ES" sz="1400" b="1" i="1" dirty="0">
                <a:solidFill>
                  <a:schemeClr val="bg1"/>
                </a:solidFill>
                <a:latin typeface="Book Antiqua" panose="02040602050305030304" pitchFamily="18" charset="0"/>
                <a:cs typeface="Times New Roman" panose="02020603050405020304" pitchFamily="18" charset="0"/>
              </a:rPr>
              <a:t>Prof. Rita de la Torre</a:t>
            </a:r>
          </a:p>
        </p:txBody>
      </p: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305A611A-980B-4E13-AC6D-2C3AEA295FFE}"/>
              </a:ext>
            </a:extLst>
          </p:cNvPr>
          <p:cNvCxnSpPr>
            <a:cxnSpLocks/>
          </p:cNvCxnSpPr>
          <p:nvPr userDrawn="1"/>
        </p:nvCxnSpPr>
        <p:spPr>
          <a:xfrm>
            <a:off x="11621167" y="6717634"/>
            <a:ext cx="0" cy="140366"/>
          </a:xfrm>
          <a:prstGeom prst="line">
            <a:avLst/>
          </a:prstGeom>
          <a:ln>
            <a:solidFill>
              <a:srgbClr val="CC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A1C01D30-0E68-4CD8-9C2D-9D51D8BB970B}"/>
              </a:ext>
            </a:extLst>
          </p:cNvPr>
          <p:cNvCxnSpPr/>
          <p:nvPr userDrawn="1"/>
        </p:nvCxnSpPr>
        <p:spPr>
          <a:xfrm>
            <a:off x="112295" y="84222"/>
            <a:ext cx="0" cy="6773779"/>
          </a:xfrm>
          <a:prstGeom prst="line">
            <a:avLst/>
          </a:prstGeom>
          <a:ln w="6350">
            <a:solidFill>
              <a:srgbClr val="CC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Marcador de título 19">
            <a:extLst>
              <a:ext uri="{FF2B5EF4-FFF2-40B4-BE49-F238E27FC236}">
                <a16:creationId xmlns:a16="http://schemas.microsoft.com/office/drawing/2014/main" id="{91EF5F0B-7D52-4DB0-A3EB-FC3B874591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37811" y="0"/>
            <a:ext cx="8454188" cy="397042"/>
          </a:xfrm>
          <a:prstGeom prst="rect">
            <a:avLst/>
          </a:prstGeom>
          <a:solidFill>
            <a:srgbClr val="A40000"/>
          </a:solidFill>
        </p:spPr>
        <p:txBody>
          <a:bodyPr/>
          <a:lstStyle/>
          <a:p>
            <a:pPr marL="0" lvl="0" algn="r"/>
            <a:r>
              <a:rPr lang="es-ES"/>
              <a:t>Haga clic para modificar el estilo de título del patrón</a:t>
            </a:r>
          </a:p>
        </p:txBody>
      </p:sp>
    </p:spTree>
    <p:extLst>
      <p:ext uri="{BB962C8B-B14F-4D97-AF65-F5344CB8AC3E}">
        <p14:creationId xmlns:p14="http://schemas.microsoft.com/office/powerpoint/2010/main" val="23835506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2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3" r:id="rId12"/>
  </p:sldLayoutIdLst>
  <mc:AlternateContent xmlns:mc="http://schemas.openxmlformats.org/markup-compatibility/2006">
    <mc:Choice xmlns:p14="http://schemas.microsoft.com/office/powerpoint/2010/main" Requires="p14">
      <p:transition spd="slow" p14:dur="2000" advTm="8000"/>
    </mc:Choice>
    <mc:Fallback>
      <p:transition spd="slow" advTm="8000"/>
    </mc:Fallback>
  </mc:AlternateContent>
  <p:txStyles>
    <p:titleStyle>
      <a:lvl1pPr algn="l" defTabSz="914400" rtl="0" eaLnBrk="1" latinLnBrk="0" hangingPunct="1">
        <a:spcBef>
          <a:spcPct val="0"/>
        </a:spcBef>
        <a:buNone/>
        <a:defRPr lang="es-ES" sz="1800" b="1" i="1" kern="1200" spc="0" baseline="0" smtClean="0">
          <a:ln w="3175">
            <a:noFill/>
          </a:ln>
          <a:solidFill>
            <a:schemeClr val="bg1"/>
          </a:solidFill>
          <a:latin typeface="Book Antiqua" panose="02040602050305030304" pitchFamily="18" charset="0"/>
          <a:ea typeface="Verdana" panose="020B0604030504040204" pitchFamily="34" charset="0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buClr>
          <a:srgbClr val="C00000"/>
        </a:buClr>
        <a:buFont typeface="Wingdings" pitchFamily="2" charset="2"/>
        <a:buNone/>
        <a:defRPr lang="es-ES" sz="2600" kern="1200" dirty="0" smtClean="0">
          <a:solidFill>
            <a:schemeClr val="tx1">
              <a:lumMod val="85000"/>
              <a:lumOff val="15000"/>
            </a:schemeClr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  <a:lvl2pPr marL="366713" indent="-285750" algn="l" defTabSz="914400" rtl="0" eaLnBrk="1" latinLnBrk="0" hangingPunct="1">
        <a:spcBef>
          <a:spcPct val="20000"/>
        </a:spcBef>
        <a:buClr>
          <a:srgbClr val="C00000"/>
        </a:buClr>
        <a:buFont typeface="Wingdings" pitchFamily="2" charset="2"/>
        <a:buChar char="§"/>
        <a:defRPr lang="es-ES" sz="2400" kern="1200" dirty="0" smtClean="0">
          <a:solidFill>
            <a:schemeClr val="tx1">
              <a:lumMod val="85000"/>
              <a:lumOff val="15000"/>
            </a:schemeClr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2pPr>
      <a:lvl3pPr marL="708025" indent="-228600" algn="l" defTabSz="914400" rtl="0" eaLnBrk="1" latinLnBrk="0" hangingPunct="1">
        <a:spcBef>
          <a:spcPct val="20000"/>
        </a:spcBef>
        <a:buClr>
          <a:srgbClr val="C00000"/>
        </a:buClr>
        <a:buFont typeface="Wingdings" pitchFamily="2" charset="2"/>
        <a:buChar char="§"/>
        <a:tabLst/>
        <a:defRPr lang="es-ES" sz="2400" kern="1200" dirty="0" smtClean="0">
          <a:solidFill>
            <a:schemeClr val="tx1">
              <a:lumMod val="85000"/>
              <a:lumOff val="15000"/>
            </a:schemeClr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3pPr>
      <a:lvl4pPr marL="708025" indent="-228600" algn="l" defTabSz="914400" rtl="0" eaLnBrk="1" latinLnBrk="0" hangingPunct="1">
        <a:spcBef>
          <a:spcPct val="20000"/>
        </a:spcBef>
        <a:buClr>
          <a:srgbClr val="C00000"/>
        </a:buClr>
        <a:buFont typeface="Wingdings" pitchFamily="2" charset="2"/>
        <a:buChar char="§"/>
        <a:defRPr lang="es-ES" sz="2200" kern="1200" dirty="0" smtClean="0">
          <a:solidFill>
            <a:schemeClr val="tx1">
              <a:lumMod val="85000"/>
              <a:lumOff val="15000"/>
            </a:schemeClr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4pPr>
      <a:lvl5pPr marL="708025" indent="-228600" algn="l" defTabSz="914400" rtl="0" eaLnBrk="1" latinLnBrk="0" hangingPunct="1">
        <a:spcBef>
          <a:spcPct val="20000"/>
        </a:spcBef>
        <a:buClr>
          <a:srgbClr val="C00000"/>
        </a:buClr>
        <a:buFont typeface="Wingdings" pitchFamily="2" charset="2"/>
        <a:buChar char="§"/>
        <a:defRPr lang="es-ES" sz="2200" kern="1200" dirty="0">
          <a:solidFill>
            <a:schemeClr val="tx1">
              <a:lumMod val="85000"/>
              <a:lumOff val="15000"/>
            </a:schemeClr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9.png"/><Relationship Id="rId4" Type="http://schemas.openxmlformats.org/officeDocument/2006/relationships/image" Target="../media/image13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4.jpeg"/><Relationship Id="rId7" Type="http://schemas.openxmlformats.org/officeDocument/2006/relationships/image" Target="../media/image10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7.jpeg"/><Relationship Id="rId10" Type="http://schemas.openxmlformats.org/officeDocument/2006/relationships/image" Target="../media/image27.png"/><Relationship Id="rId4" Type="http://schemas.openxmlformats.org/officeDocument/2006/relationships/image" Target="../media/image25.jpeg"/><Relationship Id="rId9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4" Type="http://schemas.openxmlformats.org/officeDocument/2006/relationships/image" Target="../media/image28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e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31.png"/><Relationship Id="rId7" Type="http://schemas.openxmlformats.org/officeDocument/2006/relationships/image" Target="../media/image33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11" Type="http://schemas.openxmlformats.org/officeDocument/2006/relationships/image" Target="../media/image35.png"/><Relationship Id="rId5" Type="http://schemas.openxmlformats.org/officeDocument/2006/relationships/image" Target="../media/image32.png"/><Relationship Id="rId10" Type="http://schemas.microsoft.com/office/2007/relationships/hdphoto" Target="../media/hdphoto5.wdp"/><Relationship Id="rId4" Type="http://schemas.microsoft.com/office/2007/relationships/hdphoto" Target="../media/hdphoto2.wdp"/><Relationship Id="rId9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it.es/" TargetMode="Externa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mongodb.org/" TargetMode="External"/><Relationship Id="rId3" Type="http://schemas.openxmlformats.org/officeDocument/2006/relationships/image" Target="../media/image52.png"/><Relationship Id="rId7" Type="http://schemas.openxmlformats.org/officeDocument/2006/relationships/hyperlink" Target="http://hadoop.apache.org/" TargetMode="External"/><Relationship Id="rId12" Type="http://schemas.openxmlformats.org/officeDocument/2006/relationships/hyperlink" Target="https://www.acens.com/wp-content/images/2014/02/bbdd-nosql-wp-acens.pdf" TargetMode="External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assandra.apache.org/" TargetMode="External"/><Relationship Id="rId11" Type="http://schemas.openxmlformats.org/officeDocument/2006/relationships/hyperlink" Target="https://riak.com/" TargetMode="External"/><Relationship Id="rId5" Type="http://schemas.openxmlformats.org/officeDocument/2006/relationships/hyperlink" Target="http://couchdb.apache.org/" TargetMode="External"/><Relationship Id="rId10" Type="http://schemas.openxmlformats.org/officeDocument/2006/relationships/hyperlink" Target="https://www.elastic.co/" TargetMode="External"/><Relationship Id="rId4" Type="http://schemas.openxmlformats.org/officeDocument/2006/relationships/hyperlink" Target="http://neo4j.com/" TargetMode="External"/><Relationship Id="rId9" Type="http://schemas.openxmlformats.org/officeDocument/2006/relationships/hyperlink" Target="http://redis.io/" TargetMode="Externa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jpe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2420731" y="2939577"/>
            <a:ext cx="7769630" cy="892552"/>
          </a:xfrm>
        </p:spPr>
        <p:txBody>
          <a:bodyPr/>
          <a:lstStyle/>
          <a:p>
            <a:pPr algn="r"/>
            <a:r>
              <a:rPr lang="es-ES" sz="5200" dirty="0"/>
              <a:t>Sistemas de Información</a:t>
            </a: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3753135" y="4449334"/>
            <a:ext cx="6606753" cy="1025794"/>
          </a:xfrm>
        </p:spPr>
        <p:txBody>
          <a:bodyPr/>
          <a:lstStyle/>
          <a:p>
            <a:r>
              <a:rPr lang="es-ES" sz="3033" b="0" dirty="0">
                <a:latin typeface="Verdana" panose="020B0604030504040204" pitchFamily="34" charset="0"/>
                <a:ea typeface="Verdana" panose="020B0604030504040204" pitchFamily="34" charset="0"/>
              </a:rPr>
              <a:t>Del Business </a:t>
            </a:r>
            <a:r>
              <a:rPr lang="es-ES" sz="3033" b="0" dirty="0" err="1">
                <a:latin typeface="Verdana" panose="020B0604030504040204" pitchFamily="34" charset="0"/>
                <a:ea typeface="Verdana" panose="020B0604030504040204" pitchFamily="34" charset="0"/>
              </a:rPr>
              <a:t>Intelligence</a:t>
            </a:r>
            <a:br>
              <a:rPr lang="es-ES" sz="3033" b="0" dirty="0"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es-ES" sz="3033" b="0" dirty="0">
                <a:latin typeface="Verdana" panose="020B0604030504040204" pitchFamily="34" charset="0"/>
                <a:ea typeface="Verdana" panose="020B0604030504040204" pitchFamily="34" charset="0"/>
              </a:rPr>
              <a:t>al Big Data</a:t>
            </a:r>
            <a:endParaRPr lang="en-US" sz="3033" b="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44035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000"/>
    </mc:Choice>
    <mc:Fallback>
      <p:transition spd="slow" advTm="8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A653DEEF-18B1-4D3C-AF2B-9123759B3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Data </a:t>
            </a:r>
            <a:r>
              <a:rPr lang="es-ES" dirty="0" err="1"/>
              <a:t>Warehousing</a:t>
            </a:r>
            <a:r>
              <a:rPr lang="es-ES" dirty="0"/>
              <a:t> - </a:t>
            </a:r>
            <a:r>
              <a:rPr lang="es-ES" dirty="0" err="1"/>
              <a:t>Metadata</a:t>
            </a:r>
            <a:endParaRPr lang="es-ES" dirty="0"/>
          </a:p>
        </p:txBody>
      </p:sp>
      <p:sp>
        <p:nvSpPr>
          <p:cNvPr id="6" name="2 Marcador de contenido">
            <a:extLst>
              <a:ext uri="{FF2B5EF4-FFF2-40B4-BE49-F238E27FC236}">
                <a16:creationId xmlns:a16="http://schemas.microsoft.com/office/drawing/2014/main" id="{73B8EB6B-0F09-4BB2-ACDB-FB2CF98C6083}"/>
              </a:ext>
            </a:extLst>
          </p:cNvPr>
          <p:cNvSpPr txBox="1">
            <a:spLocks/>
          </p:cNvSpPr>
          <p:nvPr/>
        </p:nvSpPr>
        <p:spPr>
          <a:xfrm>
            <a:off x="3859647" y="432654"/>
            <a:ext cx="8000118" cy="204263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rgbClr val="C00000"/>
              </a:buClr>
              <a:buFont typeface="Wingdings" pitchFamily="2" charset="2"/>
              <a:buNone/>
              <a:defRPr lang="es-ES" sz="26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366713" indent="-285750" algn="l" defTabSz="914400" rtl="0" eaLnBrk="1" latinLnBrk="0" hangingPunct="1">
              <a:spcBef>
                <a:spcPct val="20000"/>
              </a:spcBef>
              <a:buClr>
                <a:srgbClr val="C00000"/>
              </a:buClr>
              <a:buFont typeface="Wingdings" pitchFamily="2" charset="2"/>
              <a:buChar char="§"/>
              <a:defRPr lang="es-ES" sz="24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708025" indent="-228600" algn="l" defTabSz="914400" rtl="0" eaLnBrk="1" latinLnBrk="0" hangingPunct="1">
              <a:spcBef>
                <a:spcPct val="20000"/>
              </a:spcBef>
              <a:buClr>
                <a:srgbClr val="C00000"/>
              </a:buClr>
              <a:buFont typeface="Wingdings" pitchFamily="2" charset="2"/>
              <a:buChar char="§"/>
              <a:tabLst/>
              <a:defRPr lang="es-ES" sz="24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708025" indent="-228600" algn="l" defTabSz="914400" rtl="0" eaLnBrk="1" latinLnBrk="0" hangingPunct="1">
              <a:spcBef>
                <a:spcPct val="20000"/>
              </a:spcBef>
              <a:buClr>
                <a:srgbClr val="C00000"/>
              </a:buClr>
              <a:buFont typeface="Wingdings" pitchFamily="2" charset="2"/>
              <a:buChar char="§"/>
              <a:defRPr lang="es-ES" sz="22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708025" indent="-228600" algn="l" defTabSz="914400" rtl="0" eaLnBrk="1" latinLnBrk="0" hangingPunct="1">
              <a:spcBef>
                <a:spcPct val="20000"/>
              </a:spcBef>
              <a:buClr>
                <a:srgbClr val="C00000"/>
              </a:buClr>
              <a:buFont typeface="Wingdings" pitchFamily="2" charset="2"/>
              <a:buChar char="§"/>
              <a:defRPr lang="es-ES" sz="22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s-ES" sz="2400" dirty="0">
                <a:solidFill>
                  <a:schemeClr val="tx1"/>
                </a:solidFill>
              </a:rPr>
              <a:t>La </a:t>
            </a:r>
            <a:r>
              <a:rPr lang="es-ES" sz="2400" b="1" i="1" dirty="0" err="1">
                <a:solidFill>
                  <a:srgbClr val="CC0000"/>
                </a:solidFill>
                <a:latin typeface="Georgia" panose="02040502050405020303" pitchFamily="18" charset="0"/>
              </a:rPr>
              <a:t>metadata</a:t>
            </a:r>
            <a:r>
              <a:rPr lang="es-ES" sz="2400" dirty="0">
                <a:solidFill>
                  <a:schemeClr val="tx1"/>
                </a:solidFill>
              </a:rPr>
              <a:t> simplemente </a:t>
            </a:r>
            <a:br>
              <a:rPr lang="es-ES" sz="2400" dirty="0">
                <a:solidFill>
                  <a:schemeClr val="tx1"/>
                </a:solidFill>
              </a:rPr>
            </a:br>
            <a:r>
              <a:rPr lang="es-ES" sz="2400" dirty="0">
                <a:solidFill>
                  <a:schemeClr val="tx1"/>
                </a:solidFill>
              </a:rPr>
              <a:t>se define como </a:t>
            </a:r>
            <a:r>
              <a:rPr lang="es-ES" sz="2400" dirty="0">
                <a:solidFill>
                  <a:srgbClr val="CC0000"/>
                </a:solidFill>
              </a:rPr>
              <a:t>datos sobre los datos.</a:t>
            </a:r>
            <a:endParaRPr lang="es-ES" sz="1050" dirty="0">
              <a:solidFill>
                <a:srgbClr val="CC0000"/>
              </a:solidFill>
            </a:endParaRPr>
          </a:p>
          <a:p>
            <a:pPr algn="r"/>
            <a:r>
              <a:rPr lang="es-ES" sz="1050" dirty="0">
                <a:solidFill>
                  <a:srgbClr val="CC0000"/>
                </a:solidFill>
              </a:rPr>
              <a:t> </a:t>
            </a:r>
            <a:br>
              <a:rPr lang="es-ES" sz="1050" dirty="0">
                <a:solidFill>
                  <a:schemeClr val="tx1"/>
                </a:solidFill>
              </a:rPr>
            </a:br>
            <a:r>
              <a:rPr lang="es-ES" sz="2400" dirty="0">
                <a:solidFill>
                  <a:schemeClr val="tx1"/>
                </a:solidFill>
              </a:rPr>
              <a:t>Los datos que se utilizan para representar </a:t>
            </a:r>
            <a:br>
              <a:rPr lang="es-ES" sz="2400" dirty="0">
                <a:solidFill>
                  <a:schemeClr val="tx1"/>
                </a:solidFill>
              </a:rPr>
            </a:br>
            <a:r>
              <a:rPr lang="es-ES" sz="2400" dirty="0">
                <a:solidFill>
                  <a:schemeClr val="tx1"/>
                </a:solidFill>
              </a:rPr>
              <a:t>otros datos se conocen como metadatos.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6AA5E32-FD64-45D7-B2E3-4BE7642FE909}"/>
              </a:ext>
            </a:extLst>
          </p:cNvPr>
          <p:cNvGrpSpPr/>
          <p:nvPr/>
        </p:nvGrpSpPr>
        <p:grpSpPr>
          <a:xfrm>
            <a:off x="4169227" y="2825600"/>
            <a:ext cx="6511151" cy="4084323"/>
            <a:chOff x="2945839" y="2442523"/>
            <a:chExt cx="6010293" cy="3770144"/>
          </a:xfrm>
        </p:grpSpPr>
        <p:sp>
          <p:nvSpPr>
            <p:cNvPr id="8" name="CuadroTexto 3">
              <a:extLst>
                <a:ext uri="{FF2B5EF4-FFF2-40B4-BE49-F238E27FC236}">
                  <a16:creationId xmlns:a16="http://schemas.microsoft.com/office/drawing/2014/main" id="{03A3DB30-79E2-4234-9509-D0E95BD57CF5}"/>
                </a:ext>
              </a:extLst>
            </p:cNvPr>
            <p:cNvSpPr txBox="1"/>
            <p:nvPr/>
          </p:nvSpPr>
          <p:spPr>
            <a:xfrm>
              <a:off x="5396068" y="3378292"/>
              <a:ext cx="3431708" cy="18701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s-ES" sz="2167" dirty="0">
                  <a:solidFill>
                    <a:srgbClr val="CC0000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Nombre</a:t>
              </a:r>
              <a:r>
                <a:rPr lang="es-ES" sz="2167" dirty="0">
                  <a:latin typeface="Verdana" panose="020B0604030504040204" pitchFamily="34" charset="0"/>
                  <a:ea typeface="Verdana" panose="020B0604030504040204" pitchFamily="34" charset="0"/>
                </a:rPr>
                <a:t>: Mes Nacimiento</a:t>
              </a:r>
            </a:p>
            <a:p>
              <a:pPr>
                <a:lnSpc>
                  <a:spcPct val="150000"/>
                </a:lnSpc>
              </a:pPr>
              <a:r>
                <a:rPr lang="es-ES" sz="2167" dirty="0">
                  <a:solidFill>
                    <a:srgbClr val="CC0000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Rango</a:t>
              </a:r>
              <a:r>
                <a:rPr lang="es-ES" sz="2167" dirty="0">
                  <a:latin typeface="Verdana" panose="020B0604030504040204" pitchFamily="34" charset="0"/>
                  <a:ea typeface="Verdana" panose="020B0604030504040204" pitchFamily="34" charset="0"/>
                </a:rPr>
                <a:t>: de 1 a 12</a:t>
              </a:r>
            </a:p>
            <a:p>
              <a:pPr>
                <a:lnSpc>
                  <a:spcPct val="150000"/>
                </a:lnSpc>
              </a:pPr>
              <a:r>
                <a:rPr lang="es-ES" sz="2167" dirty="0">
                  <a:solidFill>
                    <a:srgbClr val="CC0000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Tipo</a:t>
              </a:r>
              <a:r>
                <a:rPr lang="es-ES" sz="2167" dirty="0">
                  <a:latin typeface="Verdana" panose="020B0604030504040204" pitchFamily="34" charset="0"/>
                  <a:ea typeface="Verdana" panose="020B0604030504040204" pitchFamily="34" charset="0"/>
                </a:rPr>
                <a:t>: Número Entero</a:t>
              </a:r>
            </a:p>
            <a:p>
              <a:pPr>
                <a:lnSpc>
                  <a:spcPct val="150000"/>
                </a:lnSpc>
              </a:pPr>
              <a:r>
                <a:rPr lang="es-ES" sz="2167" dirty="0">
                  <a:solidFill>
                    <a:srgbClr val="CC0000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Reglas</a:t>
              </a:r>
              <a:r>
                <a:rPr lang="es-ES" sz="2167" dirty="0">
                  <a:latin typeface="Verdana" panose="020B0604030504040204" pitchFamily="34" charset="0"/>
                  <a:ea typeface="Verdana" panose="020B0604030504040204" pitchFamily="34" charset="0"/>
                </a:rPr>
                <a:t>: Obligatorio</a:t>
              </a:r>
            </a:p>
          </p:txBody>
        </p:sp>
        <p:sp>
          <p:nvSpPr>
            <p:cNvPr id="9" name="CuadroTexto 5">
              <a:extLst>
                <a:ext uri="{FF2B5EF4-FFF2-40B4-BE49-F238E27FC236}">
                  <a16:creationId xmlns:a16="http://schemas.microsoft.com/office/drawing/2014/main" id="{695A907D-5037-4F49-B005-F5167E953A2B}"/>
                </a:ext>
              </a:extLst>
            </p:cNvPr>
            <p:cNvSpPr txBox="1"/>
            <p:nvPr/>
          </p:nvSpPr>
          <p:spPr>
            <a:xfrm>
              <a:off x="3542884" y="2683348"/>
              <a:ext cx="5413248" cy="4848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s-ES"/>
              </a:defPPr>
              <a:lvl1pPr>
                <a:lnSpc>
                  <a:spcPct val="150000"/>
                </a:lnSpc>
                <a:defRPr sz="2000">
                  <a:solidFill>
                    <a:srgbClr val="CC0000"/>
                  </a:solidFill>
                  <a:latin typeface="Verdana" panose="020B0604030504040204" pitchFamily="34" charset="0"/>
                  <a:ea typeface="Verdana" panose="020B0604030504040204" pitchFamily="34" charset="0"/>
                </a:defRPr>
              </a:lvl1pPr>
            </a:lstStyle>
            <a:p>
              <a:r>
                <a:rPr lang="es-ES" sz="2167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DATO		</a:t>
              </a:r>
              <a:r>
                <a:rPr lang="es-ES" sz="2167" dirty="0" err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METADATA</a:t>
              </a:r>
              <a:endParaRPr lang="es-ES" sz="2167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0" name="Rectángulo 2">
              <a:extLst>
                <a:ext uri="{FF2B5EF4-FFF2-40B4-BE49-F238E27FC236}">
                  <a16:creationId xmlns:a16="http://schemas.microsoft.com/office/drawing/2014/main" id="{AB9D236C-3D17-44CB-A05D-6FCAFE37477C}"/>
                </a:ext>
              </a:extLst>
            </p:cNvPr>
            <p:cNvSpPr/>
            <p:nvPr/>
          </p:nvSpPr>
          <p:spPr>
            <a:xfrm>
              <a:off x="2945839" y="2442523"/>
              <a:ext cx="2157622" cy="3770144"/>
            </a:xfrm>
            <a:prstGeom prst="rect">
              <a:avLst/>
            </a:prstGeom>
            <a:noFill/>
          </p:spPr>
          <p:txBody>
            <a:bodyPr wrap="square" lIns="99060" tIns="49530" rIns="99060" bIns="49530">
              <a:spAutoFit/>
              <a:scene3d>
                <a:camera prst="orthographicFront"/>
                <a:lightRig rig="harsh" dir="t"/>
              </a:scene3d>
              <a:sp3d extrusionH="57150" prstMaterial="matte">
                <a:bevelT w="63500" h="12700" prst="angle"/>
                <a:contourClr>
                  <a:schemeClr val="bg1">
                    <a:lumMod val="65000"/>
                  </a:schemeClr>
                </a:contourClr>
              </a:sp3d>
            </a:bodyPr>
            <a:lstStyle/>
            <a:p>
              <a:pPr algn="ctr"/>
              <a:r>
                <a:rPr lang="es-ES" sz="25891" b="1" dirty="0">
                  <a:ln/>
                  <a:solidFill>
                    <a:srgbClr val="CC0000"/>
                  </a:solidFill>
                </a:rPr>
                <a:t>7</a:t>
              </a:r>
            </a:p>
          </p:txBody>
        </p:sp>
      </p:grpSp>
      <p:sp>
        <p:nvSpPr>
          <p:cNvPr id="11" name="Thought Bubble: Cloud 10">
            <a:extLst>
              <a:ext uri="{FF2B5EF4-FFF2-40B4-BE49-F238E27FC236}">
                <a16:creationId xmlns:a16="http://schemas.microsoft.com/office/drawing/2014/main" id="{325E439A-76C9-40F4-920B-986B96031B7D}"/>
              </a:ext>
            </a:extLst>
          </p:cNvPr>
          <p:cNvSpPr/>
          <p:nvPr/>
        </p:nvSpPr>
        <p:spPr>
          <a:xfrm flipV="1">
            <a:off x="3915162" y="2347273"/>
            <a:ext cx="7039264" cy="4414381"/>
          </a:xfrm>
          <a:prstGeom prst="cloudCallout">
            <a:avLst>
              <a:gd name="adj1" fmla="val -65765"/>
              <a:gd name="adj2" fmla="val 27484"/>
            </a:avLst>
          </a:prstGeom>
          <a:solidFill>
            <a:schemeClr val="bg1">
              <a:lumMod val="65000"/>
              <a:alpha val="52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95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B41F6FF-46E4-42E9-A4C7-C630E6D8A810}"/>
              </a:ext>
            </a:extLst>
          </p:cNvPr>
          <p:cNvSpPr txBox="1"/>
          <p:nvPr/>
        </p:nvSpPr>
        <p:spPr>
          <a:xfrm>
            <a:off x="2028536" y="3526561"/>
            <a:ext cx="1079206" cy="9925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9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Tema</a:t>
            </a:r>
            <a:br>
              <a:rPr lang="es-ES" sz="195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s-ES" sz="19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Bases </a:t>
            </a:r>
            <a:br>
              <a:rPr lang="es-ES" sz="195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s-ES" sz="19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 Datos</a:t>
            </a:r>
          </a:p>
        </p:txBody>
      </p:sp>
    </p:spTree>
    <p:extLst>
      <p:ext uri="{BB962C8B-B14F-4D97-AF65-F5344CB8AC3E}">
        <p14:creationId xmlns:p14="http://schemas.microsoft.com/office/powerpoint/2010/main" val="25382518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000"/>
    </mc:Choice>
    <mc:Fallback>
      <p:transition spd="slow" advTm="8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9ADAB7-E7D5-499E-8C27-29773FB662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E.T.L</a:t>
            </a:r>
            <a:r>
              <a:rPr lang="es-ES" dirty="0"/>
              <a:t>. Extracción</a:t>
            </a:r>
          </a:p>
        </p:txBody>
      </p:sp>
      <p:sp>
        <p:nvSpPr>
          <p:cNvPr id="3" name="2 Marcador de contenido">
            <a:extLst>
              <a:ext uri="{FF2B5EF4-FFF2-40B4-BE49-F238E27FC236}">
                <a16:creationId xmlns:a16="http://schemas.microsoft.com/office/drawing/2014/main" id="{73199F13-7F2C-4D44-B0A7-58E3D98E9E8F}"/>
              </a:ext>
            </a:extLst>
          </p:cNvPr>
          <p:cNvSpPr txBox="1">
            <a:spLocks/>
          </p:cNvSpPr>
          <p:nvPr/>
        </p:nvSpPr>
        <p:spPr>
          <a:xfrm>
            <a:off x="1570503" y="847830"/>
            <a:ext cx="9199875" cy="155304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rgbClr val="C00000"/>
              </a:buClr>
              <a:buFont typeface="Wingdings" pitchFamily="2" charset="2"/>
              <a:buNone/>
              <a:defRPr lang="es-ES" sz="26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366713" indent="-285750" algn="l" defTabSz="914400" rtl="0" eaLnBrk="1" latinLnBrk="0" hangingPunct="1">
              <a:spcBef>
                <a:spcPct val="20000"/>
              </a:spcBef>
              <a:buClr>
                <a:srgbClr val="C00000"/>
              </a:buClr>
              <a:buFont typeface="Wingdings" pitchFamily="2" charset="2"/>
              <a:buChar char="§"/>
              <a:defRPr lang="es-ES" sz="24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708025" indent="-228600" algn="l" defTabSz="914400" rtl="0" eaLnBrk="1" latinLnBrk="0" hangingPunct="1">
              <a:spcBef>
                <a:spcPct val="20000"/>
              </a:spcBef>
              <a:buClr>
                <a:srgbClr val="C00000"/>
              </a:buClr>
              <a:buFont typeface="Wingdings" pitchFamily="2" charset="2"/>
              <a:buChar char="§"/>
              <a:tabLst/>
              <a:defRPr lang="es-ES" sz="24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708025" indent="-228600" algn="l" defTabSz="914400" rtl="0" eaLnBrk="1" latinLnBrk="0" hangingPunct="1">
              <a:spcBef>
                <a:spcPct val="20000"/>
              </a:spcBef>
              <a:buClr>
                <a:srgbClr val="C00000"/>
              </a:buClr>
              <a:buFont typeface="Wingdings" pitchFamily="2" charset="2"/>
              <a:buChar char="§"/>
              <a:defRPr lang="es-ES" sz="22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708025" indent="-228600" algn="l" defTabSz="914400" rtl="0" eaLnBrk="1" latinLnBrk="0" hangingPunct="1">
              <a:spcBef>
                <a:spcPct val="20000"/>
              </a:spcBef>
              <a:buClr>
                <a:srgbClr val="C00000"/>
              </a:buClr>
              <a:buFont typeface="Wingdings" pitchFamily="2" charset="2"/>
              <a:buChar char="§"/>
              <a:defRPr lang="es-ES" sz="22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250"/>
              </a:lnSpc>
            </a:pPr>
            <a:r>
              <a:rPr lang="es-ES" dirty="0"/>
              <a:t>Durante la extracción,  se utiliza un área de transición (</a:t>
            </a:r>
            <a:r>
              <a:rPr lang="es-ES" b="1" i="1" dirty="0" err="1">
                <a:solidFill>
                  <a:srgbClr val="CC0000"/>
                </a:solidFill>
                <a:latin typeface="Georgia" panose="02040502050405020303" pitchFamily="18" charset="0"/>
              </a:rPr>
              <a:t>staging</a:t>
            </a:r>
            <a:r>
              <a:rPr lang="es-ES" b="1" i="1" dirty="0">
                <a:solidFill>
                  <a:srgbClr val="CC0000"/>
                </a:solidFill>
                <a:latin typeface="Georgia" panose="02040502050405020303" pitchFamily="18" charset="0"/>
              </a:rPr>
              <a:t> </a:t>
            </a:r>
            <a:r>
              <a:rPr lang="es-ES" b="1" i="1" dirty="0" err="1">
                <a:solidFill>
                  <a:srgbClr val="CC0000"/>
                </a:solidFill>
                <a:latin typeface="Georgia" panose="02040502050405020303" pitchFamily="18" charset="0"/>
              </a:rPr>
              <a:t>area</a:t>
            </a:r>
            <a:r>
              <a:rPr lang="es-ES" dirty="0"/>
              <a:t>)</a:t>
            </a:r>
            <a:r>
              <a:rPr lang="es-ES" b="1" dirty="0"/>
              <a:t> </a:t>
            </a:r>
            <a:r>
              <a:rPr lang="es-ES" dirty="0"/>
              <a:t>para guardar los resultados intermedios.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FFE4A51-AA32-4340-897E-737ECCCAEE68}"/>
              </a:ext>
            </a:extLst>
          </p:cNvPr>
          <p:cNvGrpSpPr/>
          <p:nvPr/>
        </p:nvGrpSpPr>
        <p:grpSpPr>
          <a:xfrm>
            <a:off x="2865046" y="2663124"/>
            <a:ext cx="7729681" cy="3588002"/>
            <a:chOff x="1482436" y="3545998"/>
            <a:chExt cx="7135090" cy="3312002"/>
          </a:xfrm>
        </p:grpSpPr>
        <p:pic>
          <p:nvPicPr>
            <p:cNvPr id="3076" name="Picture 4" descr="Data Warehousing: Tutorial 6 [Staging Area, ETL, DSO and Data Mart ...">
              <a:extLst>
                <a:ext uri="{FF2B5EF4-FFF2-40B4-BE49-F238E27FC236}">
                  <a16:creationId xmlns:a16="http://schemas.microsoft.com/office/drawing/2014/main" id="{C522AE43-0617-4F5C-A709-EDEB73F369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43199" y="3545998"/>
              <a:ext cx="5874327" cy="3312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F3F688A-9ADC-49DE-AFCC-E537BF8E0F29}"/>
                </a:ext>
              </a:extLst>
            </p:cNvPr>
            <p:cNvSpPr/>
            <p:nvPr/>
          </p:nvSpPr>
          <p:spPr>
            <a:xfrm>
              <a:off x="1482436" y="4059382"/>
              <a:ext cx="2064328" cy="178723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950"/>
            </a:p>
          </p:txBody>
        </p:sp>
        <p:grpSp>
          <p:nvGrpSpPr>
            <p:cNvPr id="8" name="5 Grupo">
              <a:extLst>
                <a:ext uri="{FF2B5EF4-FFF2-40B4-BE49-F238E27FC236}">
                  <a16:creationId xmlns:a16="http://schemas.microsoft.com/office/drawing/2014/main" id="{47CEF5B0-B933-4906-B697-2B065BDA0225}"/>
                </a:ext>
              </a:extLst>
            </p:cNvPr>
            <p:cNvGrpSpPr/>
            <p:nvPr/>
          </p:nvGrpSpPr>
          <p:grpSpPr>
            <a:xfrm>
              <a:off x="1484342" y="4394914"/>
              <a:ext cx="1953481" cy="1164477"/>
              <a:chOff x="3263464" y="1578145"/>
              <a:chExt cx="1953481" cy="1164477"/>
            </a:xfrm>
          </p:grpSpPr>
          <p:pic>
            <p:nvPicPr>
              <p:cNvPr id="19" name="Picture 13" descr="http://us.cdn4.123rf.com/168nwm/scanrail/scanrail1205/scanrail120500028/13877506-disco-duro-y-el-icono-de-la-base-de-datos-aislados-sobre-fondo-blanco.jpg">
                <a:extLst>
                  <a:ext uri="{FF2B5EF4-FFF2-40B4-BE49-F238E27FC236}">
                    <a16:creationId xmlns:a16="http://schemas.microsoft.com/office/drawing/2014/main" id="{E5D44FC5-587E-4286-9FBD-C0ED585BEC1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263464" y="1578145"/>
                <a:ext cx="799277" cy="678591"/>
              </a:xfrm>
              <a:prstGeom prst="rect">
                <a:avLst/>
              </a:prstGeom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" name="Picture 13" descr="http://us.cdn4.123rf.com/168nwm/scanrail/scanrail1205/scanrail120500028/13877506-disco-duro-y-el-icono-de-la-base-de-datos-aislados-sobre-fondo-blanco.jpg">
                <a:extLst>
                  <a:ext uri="{FF2B5EF4-FFF2-40B4-BE49-F238E27FC236}">
                    <a16:creationId xmlns:a16="http://schemas.microsoft.com/office/drawing/2014/main" id="{C3A63612-A602-4FF1-9AD9-D7AFF5AE47D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17668" y="1618622"/>
                <a:ext cx="799277" cy="678591"/>
              </a:xfrm>
              <a:prstGeom prst="rect">
                <a:avLst/>
              </a:prstGeom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1" name="Picture 13" descr="http://us.cdn4.123rf.com/168nwm/scanrail/scanrail1205/scanrail120500028/13877506-disco-duro-y-el-icono-de-la-base-de-datos-aislados-sobre-fondo-blanco.jpg">
                <a:extLst>
                  <a:ext uri="{FF2B5EF4-FFF2-40B4-BE49-F238E27FC236}">
                    <a16:creationId xmlns:a16="http://schemas.microsoft.com/office/drawing/2014/main" id="{2F9137B4-BACD-41DF-830E-9D6C79A13CC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850990" y="1794169"/>
                <a:ext cx="799277" cy="678591"/>
              </a:xfrm>
              <a:prstGeom prst="rect">
                <a:avLst/>
              </a:prstGeom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2" name="9 CuadroTexto">
                <a:extLst>
                  <a:ext uri="{FF2B5EF4-FFF2-40B4-BE49-F238E27FC236}">
                    <a16:creationId xmlns:a16="http://schemas.microsoft.com/office/drawing/2014/main" id="{B0B85AA7-E19C-40C4-8510-ED7D85BC3A92}"/>
                  </a:ext>
                </a:extLst>
              </p:cNvPr>
              <p:cNvSpPr txBox="1"/>
              <p:nvPr/>
            </p:nvSpPr>
            <p:spPr>
              <a:xfrm>
                <a:off x="4516578" y="2352552"/>
                <a:ext cx="571458" cy="3007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1517" dirty="0">
                    <a:latin typeface="Verdana" panose="020B0604030504040204" pitchFamily="34" charset="0"/>
                    <a:ea typeface="Verdana" panose="020B0604030504040204" pitchFamily="34" charset="0"/>
                  </a:rPr>
                  <a:t>CRM</a:t>
                </a:r>
              </a:p>
            </p:txBody>
          </p:sp>
          <p:sp>
            <p:nvSpPr>
              <p:cNvPr id="23" name="10 CuadroTexto">
                <a:extLst>
                  <a:ext uri="{FF2B5EF4-FFF2-40B4-BE49-F238E27FC236}">
                    <a16:creationId xmlns:a16="http://schemas.microsoft.com/office/drawing/2014/main" id="{25826C01-13FC-4A5B-8C29-E39C0AF95E27}"/>
                  </a:ext>
                </a:extLst>
              </p:cNvPr>
              <p:cNvSpPr txBox="1"/>
              <p:nvPr/>
            </p:nvSpPr>
            <p:spPr>
              <a:xfrm>
                <a:off x="3991063" y="2441888"/>
                <a:ext cx="516710" cy="3007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1517" dirty="0" err="1">
                    <a:latin typeface="Verdana" panose="020B0604030504040204" pitchFamily="34" charset="0"/>
                    <a:ea typeface="Verdana" panose="020B0604030504040204" pitchFamily="34" charset="0"/>
                  </a:rPr>
                  <a:t>ERP</a:t>
                </a:r>
                <a:endParaRPr lang="es-ES" sz="1517" dirty="0"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  <p:sp>
            <p:nvSpPr>
              <p:cNvPr id="24" name="11 CuadroTexto">
                <a:extLst>
                  <a:ext uri="{FF2B5EF4-FFF2-40B4-BE49-F238E27FC236}">
                    <a16:creationId xmlns:a16="http://schemas.microsoft.com/office/drawing/2014/main" id="{1D59383D-6D51-4C4A-99F6-47309C3F2DE7}"/>
                  </a:ext>
                </a:extLst>
              </p:cNvPr>
              <p:cNvSpPr txBox="1"/>
              <p:nvPr/>
            </p:nvSpPr>
            <p:spPr>
              <a:xfrm>
                <a:off x="3328915" y="2158110"/>
                <a:ext cx="676517" cy="3007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1517" dirty="0" err="1">
                    <a:latin typeface="Verdana" panose="020B0604030504040204" pitchFamily="34" charset="0"/>
                    <a:ea typeface="Verdana" panose="020B0604030504040204" pitchFamily="34" charset="0"/>
                  </a:rPr>
                  <a:t>CORE</a:t>
                </a:r>
                <a:endParaRPr lang="es-ES" sz="1517" dirty="0"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p:grpSp>
        <p:pic>
          <p:nvPicPr>
            <p:cNvPr id="9" name="Picture 4" descr="http://es.vectoriel.com/vectors/400/2013/05/01/967-engranajes.jpg">
              <a:extLst>
                <a:ext uri="{FF2B5EF4-FFF2-40B4-BE49-F238E27FC236}">
                  <a16:creationId xmlns:a16="http://schemas.microsoft.com/office/drawing/2014/main" id="{A39BC4DA-37C9-45AA-A0F9-A02A2E074B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73783" y="5023467"/>
              <a:ext cx="809294" cy="809294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3">
              <a:extLst>
                <a:ext uri="{FF2B5EF4-FFF2-40B4-BE49-F238E27FC236}">
                  <a16:creationId xmlns:a16="http://schemas.microsoft.com/office/drawing/2014/main" id="{B8094422-3070-4EF7-8DD3-57C3AAD1413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64918" y="3853124"/>
              <a:ext cx="635749" cy="635749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" name="Picture 7">
              <a:extLst>
                <a:ext uri="{FF2B5EF4-FFF2-40B4-BE49-F238E27FC236}">
                  <a16:creationId xmlns:a16="http://schemas.microsoft.com/office/drawing/2014/main" id="{A200D91A-5223-4E29-AA3D-63098E0817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90904" y="4261930"/>
              <a:ext cx="1335305" cy="1335305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" name="Picture 3">
              <a:extLst>
                <a:ext uri="{FF2B5EF4-FFF2-40B4-BE49-F238E27FC236}">
                  <a16:creationId xmlns:a16="http://schemas.microsoft.com/office/drawing/2014/main" id="{3C35896A-421F-4F67-ABFC-A6F464B854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92627" y="4448869"/>
              <a:ext cx="635749" cy="635749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6" name="Picture 3">
              <a:extLst>
                <a:ext uri="{FF2B5EF4-FFF2-40B4-BE49-F238E27FC236}">
                  <a16:creationId xmlns:a16="http://schemas.microsoft.com/office/drawing/2014/main" id="{BA5576BB-451C-4A6D-BA46-0814AFCB16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78772" y="5100034"/>
              <a:ext cx="635749" cy="635749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3F735C7-CEFD-4860-B73F-3AD095EE38DA}"/>
                </a:ext>
              </a:extLst>
            </p:cNvPr>
            <p:cNvSpPr/>
            <p:nvPr/>
          </p:nvSpPr>
          <p:spPr>
            <a:xfrm>
              <a:off x="2618509" y="5999018"/>
              <a:ext cx="1482436" cy="27709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950"/>
            </a:p>
          </p:txBody>
        </p:sp>
        <p:sp>
          <p:nvSpPr>
            <p:cNvPr id="29" name="9 CuadroTexto">
              <a:extLst>
                <a:ext uri="{FF2B5EF4-FFF2-40B4-BE49-F238E27FC236}">
                  <a16:creationId xmlns:a16="http://schemas.microsoft.com/office/drawing/2014/main" id="{EBF7CEB0-5646-4B05-9E42-A0AC63585390}"/>
                </a:ext>
              </a:extLst>
            </p:cNvPr>
            <p:cNvSpPr txBox="1"/>
            <p:nvPr/>
          </p:nvSpPr>
          <p:spPr>
            <a:xfrm>
              <a:off x="3471747" y="4601284"/>
              <a:ext cx="530027" cy="30073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s-ES" sz="1517" b="1" dirty="0">
                  <a:latin typeface="Verdana" panose="020B0604030504040204" pitchFamily="34" charset="0"/>
                  <a:ea typeface="Verdana" panose="020B0604030504040204" pitchFamily="34" charset="0"/>
                </a:rPr>
                <a:t>ETL</a:t>
              </a:r>
            </a:p>
          </p:txBody>
        </p:sp>
        <p:sp>
          <p:nvSpPr>
            <p:cNvPr id="30" name="9 CuadroTexto">
              <a:extLst>
                <a:ext uri="{FF2B5EF4-FFF2-40B4-BE49-F238E27FC236}">
                  <a16:creationId xmlns:a16="http://schemas.microsoft.com/office/drawing/2014/main" id="{B15D70B9-F903-4B37-9F63-7232A2F97A94}"/>
                </a:ext>
              </a:extLst>
            </p:cNvPr>
            <p:cNvSpPr txBox="1"/>
            <p:nvPr/>
          </p:nvSpPr>
          <p:spPr>
            <a:xfrm>
              <a:off x="5078874" y="4601284"/>
              <a:ext cx="530027" cy="30073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s-ES" sz="1517" b="1" dirty="0">
                  <a:latin typeface="Verdana" panose="020B0604030504040204" pitchFamily="34" charset="0"/>
                  <a:ea typeface="Verdana" panose="020B0604030504040204" pitchFamily="34" charset="0"/>
                </a:rPr>
                <a:t>ETL</a:t>
              </a:r>
            </a:p>
          </p:txBody>
        </p:sp>
        <p:sp>
          <p:nvSpPr>
            <p:cNvPr id="31" name="9 CuadroTexto">
              <a:extLst>
                <a:ext uri="{FF2B5EF4-FFF2-40B4-BE49-F238E27FC236}">
                  <a16:creationId xmlns:a16="http://schemas.microsoft.com/office/drawing/2014/main" id="{D5ABCD55-FF81-4214-A102-9F5E0B255039}"/>
                </a:ext>
              </a:extLst>
            </p:cNvPr>
            <p:cNvSpPr txBox="1"/>
            <p:nvPr/>
          </p:nvSpPr>
          <p:spPr>
            <a:xfrm>
              <a:off x="3873529" y="6499359"/>
              <a:ext cx="1466674" cy="30073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s-ES" sz="1517" b="1" dirty="0" err="1">
                  <a:latin typeface="Verdana" panose="020B0604030504040204" pitchFamily="34" charset="0"/>
                  <a:ea typeface="Verdana" panose="020B0604030504040204" pitchFamily="34" charset="0"/>
                </a:rPr>
                <a:t>Staging</a:t>
              </a:r>
              <a:r>
                <a:rPr lang="es-ES" sz="1517" b="1" dirty="0">
                  <a:latin typeface="Verdana" panose="020B0604030504040204" pitchFamily="34" charset="0"/>
                  <a:ea typeface="Verdana" panose="020B0604030504040204" pitchFamily="34" charset="0"/>
                </a:rPr>
                <a:t> </a:t>
              </a:r>
              <a:r>
                <a:rPr lang="es-ES" sz="1517" b="1" dirty="0" err="1">
                  <a:latin typeface="Verdana" panose="020B0604030504040204" pitchFamily="34" charset="0"/>
                  <a:ea typeface="Verdana" panose="020B0604030504040204" pitchFamily="34" charset="0"/>
                </a:rPr>
                <a:t>Area</a:t>
              </a:r>
              <a:endParaRPr lang="es-ES" sz="1517" b="1" dirty="0">
                <a:latin typeface="Verdana" panose="020B0604030504040204" pitchFamily="34" charset="0"/>
                <a:ea typeface="Verdana" panose="020B0604030504040204" pitchFamily="34" charset="0"/>
              </a:endParaRPr>
            </a:p>
          </p:txBody>
        </p:sp>
        <p:sp>
          <p:nvSpPr>
            <p:cNvPr id="32" name="9 CuadroTexto">
              <a:extLst>
                <a:ext uri="{FF2B5EF4-FFF2-40B4-BE49-F238E27FC236}">
                  <a16:creationId xmlns:a16="http://schemas.microsoft.com/office/drawing/2014/main" id="{A7795167-FB4A-4A92-9A73-11B0E9D7273C}"/>
                </a:ext>
              </a:extLst>
            </p:cNvPr>
            <p:cNvSpPr txBox="1"/>
            <p:nvPr/>
          </p:nvSpPr>
          <p:spPr>
            <a:xfrm>
              <a:off x="5965565" y="5677387"/>
              <a:ext cx="1365285" cy="26989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s-ES" sz="1300" dirty="0" err="1">
                  <a:latin typeface="Verdana" panose="020B0604030504040204" pitchFamily="34" charset="0"/>
                  <a:ea typeface="Verdana" panose="020B0604030504040204" pitchFamily="34" charset="0"/>
                </a:rPr>
                <a:t>Datawarehouse</a:t>
              </a:r>
              <a:endParaRPr lang="es-ES" sz="1300" dirty="0">
                <a:latin typeface="Verdana" panose="020B0604030504040204" pitchFamily="34" charset="0"/>
                <a:ea typeface="Verdana" panose="020B0604030504040204" pitchFamily="34" charset="0"/>
              </a:endParaRPr>
            </a:p>
          </p:txBody>
        </p:sp>
        <p:sp>
          <p:nvSpPr>
            <p:cNvPr id="33" name="9 CuadroTexto">
              <a:extLst>
                <a:ext uri="{FF2B5EF4-FFF2-40B4-BE49-F238E27FC236}">
                  <a16:creationId xmlns:a16="http://schemas.microsoft.com/office/drawing/2014/main" id="{B5F00B70-9C46-4B69-91EF-EAE6C03B77F7}"/>
                </a:ext>
              </a:extLst>
            </p:cNvPr>
            <p:cNvSpPr txBox="1"/>
            <p:nvPr/>
          </p:nvSpPr>
          <p:spPr>
            <a:xfrm>
              <a:off x="7473895" y="5940623"/>
              <a:ext cx="979854" cy="26989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r"/>
              <a:r>
                <a:rPr lang="es-ES" sz="1300" dirty="0" err="1">
                  <a:latin typeface="Verdana" panose="020B0604030504040204" pitchFamily="34" charset="0"/>
                  <a:ea typeface="Verdana" panose="020B0604030504040204" pitchFamily="34" charset="0"/>
                </a:rPr>
                <a:t>Datamarts</a:t>
              </a:r>
              <a:endParaRPr lang="es-ES" sz="1300" dirty="0">
                <a:latin typeface="Verdana" panose="020B0604030504040204" pitchFamily="34" charset="0"/>
                <a:ea typeface="Verdana" panose="020B0604030504040204" pitchFamily="34" charset="0"/>
              </a:endParaRPr>
            </a:p>
          </p:txBody>
        </p:sp>
        <p:sp>
          <p:nvSpPr>
            <p:cNvPr id="34" name="9 CuadroTexto">
              <a:extLst>
                <a:ext uri="{FF2B5EF4-FFF2-40B4-BE49-F238E27FC236}">
                  <a16:creationId xmlns:a16="http://schemas.microsoft.com/office/drawing/2014/main" id="{B799E1D7-63D0-43A8-B414-466465DD8417}"/>
                </a:ext>
              </a:extLst>
            </p:cNvPr>
            <p:cNvSpPr txBox="1"/>
            <p:nvPr/>
          </p:nvSpPr>
          <p:spPr>
            <a:xfrm>
              <a:off x="6214948" y="6494803"/>
              <a:ext cx="1986047" cy="30073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s-ES" sz="1517" b="1" dirty="0" err="1">
                  <a:latin typeface="Verdana" panose="020B0604030504040204" pitchFamily="34" charset="0"/>
                  <a:ea typeface="Verdana" panose="020B0604030504040204" pitchFamily="34" charset="0"/>
                </a:rPr>
                <a:t>Presentation</a:t>
              </a:r>
              <a:r>
                <a:rPr lang="es-ES" sz="1517" b="1" dirty="0">
                  <a:latin typeface="Verdana" panose="020B0604030504040204" pitchFamily="34" charset="0"/>
                  <a:ea typeface="Verdana" panose="020B0604030504040204" pitchFamily="34" charset="0"/>
                </a:rPr>
                <a:t> </a:t>
              </a:r>
              <a:r>
                <a:rPr lang="es-ES" sz="1517" b="1" dirty="0" err="1">
                  <a:latin typeface="Verdana" panose="020B0604030504040204" pitchFamily="34" charset="0"/>
                  <a:ea typeface="Verdana" panose="020B0604030504040204" pitchFamily="34" charset="0"/>
                </a:rPr>
                <a:t>Area</a:t>
              </a:r>
              <a:endParaRPr lang="es-ES" sz="1517" b="1" dirty="0">
                <a:latin typeface="Verdana" panose="020B0604030504040204" pitchFamily="34" charset="0"/>
                <a:ea typeface="Verdana" panose="020B060403050404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717392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000"/>
    </mc:Choice>
    <mc:Fallback>
      <p:transition spd="slow" advTm="8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50BDCF-6D8D-412E-9C43-A895957D2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E.T.L</a:t>
            </a:r>
            <a:r>
              <a:rPr lang="es-ES" dirty="0"/>
              <a:t>  Transformación</a:t>
            </a:r>
          </a:p>
        </p:txBody>
      </p:sp>
      <p:sp>
        <p:nvSpPr>
          <p:cNvPr id="3" name="2 Marcador de contenido">
            <a:extLst>
              <a:ext uri="{FF2B5EF4-FFF2-40B4-BE49-F238E27FC236}">
                <a16:creationId xmlns:a16="http://schemas.microsoft.com/office/drawing/2014/main" id="{02362422-DE75-42F8-89B1-E11B702C57E0}"/>
              </a:ext>
            </a:extLst>
          </p:cNvPr>
          <p:cNvSpPr txBox="1">
            <a:spLocks/>
          </p:cNvSpPr>
          <p:nvPr/>
        </p:nvSpPr>
        <p:spPr>
          <a:xfrm>
            <a:off x="1634136" y="889000"/>
            <a:ext cx="9414865" cy="551552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rgbClr val="C00000"/>
              </a:buClr>
              <a:buFont typeface="Wingdings" pitchFamily="2" charset="2"/>
              <a:buNone/>
              <a:defRPr lang="es-ES" sz="26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366713" indent="-285750" algn="l" defTabSz="914400" rtl="0" eaLnBrk="1" latinLnBrk="0" hangingPunct="1">
              <a:spcBef>
                <a:spcPct val="20000"/>
              </a:spcBef>
              <a:buClr>
                <a:srgbClr val="C00000"/>
              </a:buClr>
              <a:buFont typeface="Wingdings" pitchFamily="2" charset="2"/>
              <a:buChar char="§"/>
              <a:defRPr lang="es-ES" sz="24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708025" indent="-228600" algn="l" defTabSz="914400" rtl="0" eaLnBrk="1" latinLnBrk="0" hangingPunct="1">
              <a:spcBef>
                <a:spcPct val="20000"/>
              </a:spcBef>
              <a:buClr>
                <a:srgbClr val="C00000"/>
              </a:buClr>
              <a:buFont typeface="Wingdings" pitchFamily="2" charset="2"/>
              <a:buChar char="§"/>
              <a:tabLst/>
              <a:defRPr lang="es-ES" sz="24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708025" indent="-228600" algn="l" defTabSz="914400" rtl="0" eaLnBrk="1" latinLnBrk="0" hangingPunct="1">
              <a:spcBef>
                <a:spcPct val="20000"/>
              </a:spcBef>
              <a:buClr>
                <a:srgbClr val="C00000"/>
              </a:buClr>
              <a:buFont typeface="Wingdings" pitchFamily="2" charset="2"/>
              <a:buChar char="§"/>
              <a:defRPr lang="es-ES" sz="22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708025" indent="-228600" algn="l" defTabSz="914400" rtl="0" eaLnBrk="1" latinLnBrk="0" hangingPunct="1">
              <a:spcBef>
                <a:spcPct val="20000"/>
              </a:spcBef>
              <a:buClr>
                <a:srgbClr val="C00000"/>
              </a:buClr>
              <a:buFont typeface="Wingdings" pitchFamily="2" charset="2"/>
              <a:buChar char="§"/>
              <a:defRPr lang="es-ES" sz="22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250"/>
              </a:lnSpc>
              <a:spcAft>
                <a:spcPts val="650"/>
              </a:spcAft>
            </a:pPr>
            <a:r>
              <a:rPr lang="es-ES" sz="2400" dirty="0"/>
              <a:t>En la fase de transformación se </a:t>
            </a:r>
            <a:r>
              <a:rPr lang="es-ES" sz="2400" dirty="0">
                <a:solidFill>
                  <a:srgbClr val="CC0000"/>
                </a:solidFill>
              </a:rPr>
              <a:t>aplican una serie </a:t>
            </a:r>
            <a:br>
              <a:rPr lang="es-ES" sz="2400" dirty="0">
                <a:solidFill>
                  <a:srgbClr val="CC0000"/>
                </a:solidFill>
              </a:rPr>
            </a:br>
            <a:r>
              <a:rPr lang="es-ES" sz="2400" dirty="0">
                <a:solidFill>
                  <a:srgbClr val="CC0000"/>
                </a:solidFill>
              </a:rPr>
              <a:t>de reglas</a:t>
            </a:r>
            <a:r>
              <a:rPr lang="es-ES" sz="2400" dirty="0">
                <a:solidFill>
                  <a:srgbClr val="FF0000"/>
                </a:solidFill>
              </a:rPr>
              <a:t> </a:t>
            </a:r>
            <a:r>
              <a:rPr lang="es-ES" sz="2400" dirty="0"/>
              <a:t>para llevar los datos del origen al destino. </a:t>
            </a:r>
          </a:p>
          <a:p>
            <a:pPr algn="just">
              <a:lnSpc>
                <a:spcPts val="3250"/>
              </a:lnSpc>
              <a:spcAft>
                <a:spcPts val="650"/>
              </a:spcAft>
            </a:pPr>
            <a:r>
              <a:rPr lang="es-ES" sz="2400" dirty="0"/>
              <a:t>Esto incluye:</a:t>
            </a:r>
          </a:p>
          <a:p>
            <a:pPr marL="371464" indent="-371464">
              <a:lnSpc>
                <a:spcPts val="3250"/>
              </a:lnSpc>
              <a:spcAft>
                <a:spcPts val="650"/>
              </a:spcAft>
              <a:buFont typeface="Wingdings" pitchFamily="2" charset="2"/>
              <a:buChar char="§"/>
            </a:pPr>
            <a:r>
              <a:rPr lang="es-ES" sz="2400" dirty="0"/>
              <a:t>Convertir los datos a la misma dimensión </a:t>
            </a:r>
            <a:r>
              <a:rPr lang="es-ES" sz="1800" dirty="0"/>
              <a:t>(</a:t>
            </a:r>
            <a:r>
              <a:rPr lang="es-ES" sz="1800" dirty="0" err="1"/>
              <a:t>p.e</a:t>
            </a:r>
            <a:r>
              <a:rPr lang="es-ES" sz="1800" dirty="0"/>
              <a:t>. </a:t>
            </a:r>
            <a:r>
              <a:rPr lang="es-ES" sz="1800" dirty="0" err="1"/>
              <a:t>unds</a:t>
            </a:r>
            <a:r>
              <a:rPr lang="es-ES" sz="1800" dirty="0"/>
              <a:t>)</a:t>
            </a:r>
            <a:endParaRPr lang="es-ES" sz="2400" dirty="0"/>
          </a:p>
          <a:p>
            <a:pPr marL="371464" indent="-371464">
              <a:lnSpc>
                <a:spcPts val="3250"/>
              </a:lnSpc>
              <a:spcAft>
                <a:spcPts val="650"/>
              </a:spcAft>
              <a:buFont typeface="Wingdings" pitchFamily="2" charset="2"/>
              <a:buChar char="§"/>
            </a:pPr>
            <a:r>
              <a:rPr lang="es-ES" sz="2400" dirty="0"/>
              <a:t>Unir / separar datos </a:t>
            </a:r>
          </a:p>
          <a:p>
            <a:pPr marL="371464" indent="-371464">
              <a:lnSpc>
                <a:spcPts val="3250"/>
              </a:lnSpc>
              <a:spcAft>
                <a:spcPts val="650"/>
              </a:spcAft>
              <a:buFont typeface="Wingdings" pitchFamily="2" charset="2"/>
              <a:buChar char="§"/>
            </a:pPr>
            <a:r>
              <a:rPr lang="es-ES" sz="2400" dirty="0"/>
              <a:t>Generar de totales</a:t>
            </a:r>
          </a:p>
          <a:p>
            <a:pPr marL="371464" indent="-371464">
              <a:lnSpc>
                <a:spcPts val="3250"/>
              </a:lnSpc>
              <a:spcAft>
                <a:spcPts val="650"/>
              </a:spcAft>
              <a:buFont typeface="Wingdings" pitchFamily="2" charset="2"/>
              <a:buChar char="§"/>
            </a:pPr>
            <a:r>
              <a:rPr lang="es-ES" sz="2400" dirty="0"/>
              <a:t>Generación de claves sustitutas</a:t>
            </a:r>
          </a:p>
          <a:p>
            <a:pPr marL="371464" indent="-371464">
              <a:lnSpc>
                <a:spcPts val="3250"/>
              </a:lnSpc>
              <a:spcAft>
                <a:spcPts val="650"/>
              </a:spcAft>
              <a:buFont typeface="Wingdings" pitchFamily="2" charset="2"/>
              <a:buChar char="§"/>
            </a:pPr>
            <a:r>
              <a:rPr lang="es-ES" sz="2400" dirty="0"/>
              <a:t>Ordenar</a:t>
            </a:r>
          </a:p>
          <a:p>
            <a:pPr marL="371464" indent="-371464">
              <a:lnSpc>
                <a:spcPts val="3250"/>
              </a:lnSpc>
              <a:spcAft>
                <a:spcPts val="650"/>
              </a:spcAft>
              <a:buFont typeface="Wingdings" pitchFamily="2" charset="2"/>
              <a:buChar char="§"/>
            </a:pPr>
            <a:r>
              <a:rPr lang="es-ES" sz="2400" dirty="0"/>
              <a:t>Obtener nuevos valores calculados</a:t>
            </a:r>
          </a:p>
          <a:p>
            <a:pPr marL="371464" indent="-371464">
              <a:lnSpc>
                <a:spcPts val="3250"/>
              </a:lnSpc>
              <a:spcAft>
                <a:spcPts val="650"/>
              </a:spcAft>
              <a:buFont typeface="Wingdings" pitchFamily="2" charset="2"/>
              <a:buChar char="§"/>
            </a:pPr>
            <a:r>
              <a:rPr lang="es-ES" sz="2400" dirty="0"/>
              <a:t>Aplicar reglas de validación avanzadas.</a:t>
            </a:r>
            <a:endParaRPr lang="es-ES" sz="1600" b="1" dirty="0"/>
          </a:p>
        </p:txBody>
      </p:sp>
      <p:pic>
        <p:nvPicPr>
          <p:cNvPr id="4" name="Picture 4" descr="http://es.vectoriel.com/vectors/400/2013/05/01/967-engranajes.jpg">
            <a:extLst>
              <a:ext uri="{FF2B5EF4-FFF2-40B4-BE49-F238E27FC236}">
                <a16:creationId xmlns:a16="http://schemas.microsoft.com/office/drawing/2014/main" id="{90D9505E-1374-481C-8104-D88BB70D97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8782" y="3215506"/>
            <a:ext cx="2374026" cy="2374026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30381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000"/>
    </mc:Choice>
    <mc:Fallback>
      <p:transition spd="slow" advTm="8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CBE8CE6-9963-43F5-AF24-2C36E6F74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ETL Ejemplos de transformación</a:t>
            </a:r>
            <a:br>
              <a:rPr lang="es-ES" dirty="0"/>
            </a:br>
            <a:endParaRPr lang="es-ES" dirty="0"/>
          </a:p>
        </p:txBody>
      </p:sp>
      <p:graphicFrame>
        <p:nvGraphicFramePr>
          <p:cNvPr id="4" name="Group 58">
            <a:extLst>
              <a:ext uri="{FF2B5EF4-FFF2-40B4-BE49-F238E27FC236}">
                <a16:creationId xmlns:a16="http://schemas.microsoft.com/office/drawing/2014/main" id="{943F4E9A-1FA3-4760-AD3B-0C1B0F182E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8541741"/>
              </p:ext>
            </p:extLst>
          </p:nvPr>
        </p:nvGraphicFramePr>
        <p:xfrm>
          <a:off x="2224718" y="819379"/>
          <a:ext cx="9608820" cy="5219242"/>
        </p:xfrm>
        <a:graphic>
          <a:graphicData uri="http://schemas.openxmlformats.org/drawingml/2006/table">
            <a:tbl>
              <a:tblPr/>
              <a:tblGrid>
                <a:gridCol w="41770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095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222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851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7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2"/>
                        </a:buClr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500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500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500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500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500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s-E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pitchFamily="34" charset="0"/>
                        </a:rPr>
                        <a:t>Fuente de Datos</a:t>
                      </a:r>
                      <a:endParaRPr kumimoji="0" lang="en-US" altLang="es-ES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itchFamily="34" charset="0"/>
                      </a:endParaRPr>
                    </a:p>
                  </a:txBody>
                  <a:tcPr marL="99060" marR="99060" marT="49529" marB="49529" horzOverflow="overflow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7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2"/>
                        </a:buClr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500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500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500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500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500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s-E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pitchFamily="34" charset="0"/>
                        </a:rPr>
                        <a:t>Transformación</a:t>
                      </a:r>
                      <a:endParaRPr kumimoji="0" lang="en-US" altLang="es-ES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itchFamily="34" charset="0"/>
                      </a:endParaRPr>
                    </a:p>
                  </a:txBody>
                  <a:tcPr marL="99060" marR="99060" marT="49529" marB="49529" horzOverflow="overflow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7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2"/>
                        </a:buClr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500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500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500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500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500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s-ES" sz="2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Verdana" pitchFamily="34" charset="0"/>
                        </a:rPr>
                        <a:t>Datawarehouse</a:t>
                      </a:r>
                      <a:endParaRPr kumimoji="0" lang="en-US" altLang="es-ES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pitchFamily="34" charset="0"/>
                      </a:endParaRPr>
                    </a:p>
                  </a:txBody>
                  <a:tcPr marL="99060" marR="99060" marT="49529" marB="49529" horzOverflow="overflow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1901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7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2"/>
                        </a:buClr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500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500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500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500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500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s-E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Verdana" pitchFamily="34" charset="0"/>
                        </a:rPr>
                        <a:t>Dirección</a:t>
                      </a:r>
                      <a:r>
                        <a:rPr kumimoji="0" lang="en-US" altLang="es-E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Verdana" pitchFamily="34" charset="0"/>
                        </a:rPr>
                        <a:t>: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s-E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Verdana" pitchFamily="34" charset="0"/>
                        </a:rPr>
                        <a:t>Calle</a:t>
                      </a:r>
                      <a:r>
                        <a:rPr kumimoji="0" lang="en-US" altLang="es-E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Verdana" pitchFamily="34" charset="0"/>
                        </a:rPr>
                        <a:t> ABC #123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s-E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Verdana" pitchFamily="34" charset="0"/>
                        </a:rPr>
                        <a:t>Barcelona 08001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s-E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Verdana" pitchFamily="34" charset="0"/>
                        </a:rPr>
                        <a:t>España</a:t>
                      </a:r>
                      <a:endParaRPr kumimoji="0" lang="en-US" alt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Verdana" pitchFamily="34" charset="0"/>
                      </a:endParaRPr>
                    </a:p>
                  </a:txBody>
                  <a:tcPr marL="99060" marR="99060" marT="49529" marB="49529" horzOverflow="overflow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7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2"/>
                        </a:buClr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500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500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500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500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500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s-E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Verdana" pitchFamily="34" charset="0"/>
                        </a:rPr>
                        <a:t>Separación</a:t>
                      </a:r>
                      <a:r>
                        <a:rPr kumimoji="0" lang="en-US" altLang="es-E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Verdana" pitchFamily="34" charset="0"/>
                        </a:rPr>
                        <a:t> </a:t>
                      </a:r>
                      <a:br>
                        <a:rPr kumimoji="0" lang="en-US" altLang="es-E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Verdana" pitchFamily="34" charset="0"/>
                        </a:rPr>
                      </a:br>
                      <a:r>
                        <a:rPr kumimoji="0" lang="en-US" altLang="es-E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Verdana" pitchFamily="34" charset="0"/>
                        </a:rPr>
                        <a:t>de </a:t>
                      </a:r>
                      <a:r>
                        <a:rPr kumimoji="0" lang="en-US" altLang="es-E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Verdana" pitchFamily="34" charset="0"/>
                        </a:rPr>
                        <a:t>campos</a:t>
                      </a:r>
                      <a:r>
                        <a:rPr kumimoji="0" lang="en-US" altLang="es-E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Verdana" pitchFamily="34" charset="0"/>
                        </a:rPr>
                        <a:t> </a:t>
                      </a:r>
                    </a:p>
                  </a:txBody>
                  <a:tcPr marL="99060" marR="99060" marT="49529" marB="49529" horzOverflow="overflow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7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2"/>
                        </a:buClr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500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500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500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500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500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158875" algn="l"/>
                        </a:tabLst>
                        <a:defRPr/>
                      </a:pPr>
                      <a:r>
                        <a:rPr kumimoji="0" lang="en-US" altLang="es-E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Verdana" pitchFamily="34" charset="0"/>
                        </a:rPr>
                        <a:t>Calle</a:t>
                      </a:r>
                      <a:r>
                        <a:rPr kumimoji="0" lang="en-US" altLang="es-E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Verdana" pitchFamily="34" charset="0"/>
                        </a:rPr>
                        <a:t>: 	ABC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158875" algn="l"/>
                        </a:tabLst>
                      </a:pPr>
                      <a:r>
                        <a:rPr kumimoji="0" lang="en-US" altLang="es-E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Verdana" pitchFamily="34" charset="0"/>
                        </a:rPr>
                        <a:t>Número</a:t>
                      </a:r>
                      <a:r>
                        <a:rPr kumimoji="0" lang="en-US" altLang="es-E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Verdana" pitchFamily="34" charset="0"/>
                        </a:rPr>
                        <a:t>: 	123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158875" algn="l"/>
                        </a:tabLst>
                      </a:pPr>
                      <a:r>
                        <a:rPr kumimoji="0" lang="en-US" altLang="es-E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Verdana" pitchFamily="34" charset="0"/>
                        </a:rPr>
                        <a:t>Ciudad: 	Barcelona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158875" algn="l"/>
                        </a:tabLst>
                      </a:pPr>
                      <a:r>
                        <a:rPr kumimoji="0" lang="en-US" altLang="es-E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Verdana" pitchFamily="34" charset="0"/>
                        </a:rPr>
                        <a:t>País: 	</a:t>
                      </a:r>
                      <a:r>
                        <a:rPr kumimoji="0" lang="en-US" altLang="es-E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Verdana" pitchFamily="34" charset="0"/>
                        </a:rPr>
                        <a:t>España</a:t>
                      </a:r>
                      <a:endParaRPr kumimoji="0" lang="en-US" alt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Verdana" pitchFamily="34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158875" algn="l"/>
                        </a:tabLst>
                      </a:pPr>
                      <a:r>
                        <a:rPr kumimoji="0" lang="en-US" altLang="es-E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Verdana" pitchFamily="34" charset="0"/>
                        </a:rPr>
                        <a:t>CP</a:t>
                      </a:r>
                      <a:r>
                        <a:rPr kumimoji="0" lang="en-US" altLang="es-E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Verdana" pitchFamily="34" charset="0"/>
                        </a:rPr>
                        <a:t>: 	08001</a:t>
                      </a:r>
                    </a:p>
                  </a:txBody>
                  <a:tcPr marL="99060" marR="99060" marT="49529" marB="49529" horzOverflow="overflow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7058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7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2"/>
                        </a:buClr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500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500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500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500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500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s-E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Verdana" pitchFamily="34" charset="0"/>
                        </a:rPr>
                        <a:t>Sistema A:   </a:t>
                      </a:r>
                      <a:r>
                        <a:rPr kumimoji="0" lang="en-US" altLang="es-E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Verdana" pitchFamily="34" charset="0"/>
                        </a:rPr>
                        <a:t>Presidente</a:t>
                      </a:r>
                      <a:endParaRPr kumimoji="0" lang="en-US" alt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Verdana" pitchFamily="34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s-E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Verdana" pitchFamily="34" charset="0"/>
                        </a:rPr>
                        <a:t>Sistema B:   CEO</a:t>
                      </a:r>
                    </a:p>
                  </a:txBody>
                  <a:tcPr marL="99060" marR="99060" marT="49529" marB="49529" horzOverflow="overflow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7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2"/>
                        </a:buClr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500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500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500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500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500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s-E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Verdana" pitchFamily="34" charset="0"/>
                        </a:rPr>
                        <a:t>Consolidación</a:t>
                      </a:r>
                      <a:endParaRPr kumimoji="0" lang="en-US" alt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Verdana" pitchFamily="34" charset="0"/>
                      </a:endParaRPr>
                    </a:p>
                  </a:txBody>
                  <a:tcPr marL="99060" marR="99060" marT="49529" marB="49529" horzOverflow="overflow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7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2"/>
                        </a:buClr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500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500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500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500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500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s-E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Verdana" pitchFamily="34" charset="0"/>
                        </a:rPr>
                        <a:t>Cargo: </a:t>
                      </a:r>
                      <a:br>
                        <a:rPr kumimoji="0" lang="en-US" altLang="es-E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Verdana" pitchFamily="34" charset="0"/>
                        </a:rPr>
                      </a:br>
                      <a:r>
                        <a:rPr kumimoji="0" lang="en-US" altLang="es-E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Verdana" pitchFamily="34" charset="0"/>
                        </a:rPr>
                        <a:t>President &amp; CEO</a:t>
                      </a:r>
                    </a:p>
                  </a:txBody>
                  <a:tcPr marL="99060" marR="99060" marT="49529" marB="49529" horzOverflow="overflow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2671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7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2"/>
                        </a:buClr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500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500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500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500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500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s-E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Verdana" pitchFamily="34" charset="0"/>
                        </a:rPr>
                        <a:t>Sistema A:   </a:t>
                      </a:r>
                      <a:r>
                        <a:rPr kumimoji="0" lang="en-US" altLang="es-E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Verdana" pitchFamily="34" charset="0"/>
                        </a:rPr>
                        <a:t>05.Aug.1998</a:t>
                      </a:r>
                      <a:endParaRPr kumimoji="0" lang="en-US" alt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Verdana" pitchFamily="34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s-E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Verdana" pitchFamily="34" charset="0"/>
                        </a:rPr>
                        <a:t>Sistema B:   08/08/98</a:t>
                      </a:r>
                    </a:p>
                  </a:txBody>
                  <a:tcPr marL="99060" marR="99060" marT="49529" marB="49529" horzOverflow="overflow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7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2"/>
                        </a:buClr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500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500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500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500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500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s-E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Verdana" pitchFamily="34" charset="0"/>
                        </a:rPr>
                        <a:t>Estandarización</a:t>
                      </a:r>
                      <a:endParaRPr kumimoji="0" lang="en-US" alt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Verdana" pitchFamily="34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s-ES" altLang="es-E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lt"/>
                        </a:rPr>
                        <a:t>(</a:t>
                      </a:r>
                      <a:r>
                        <a:rPr kumimoji="0" lang="es-ES" altLang="es-E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lt"/>
                        </a:rPr>
                        <a:t>dd</a:t>
                      </a:r>
                      <a:r>
                        <a:rPr kumimoji="0" lang="es-ES" altLang="es-E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lt"/>
                        </a:rPr>
                        <a:t>/mm/</a:t>
                      </a:r>
                      <a:r>
                        <a:rPr kumimoji="0" lang="es-ES" altLang="es-E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lt"/>
                        </a:rPr>
                        <a:t>aaaa</a:t>
                      </a:r>
                      <a:r>
                        <a:rPr kumimoji="0" lang="es-ES" altLang="es-E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lt"/>
                        </a:rPr>
                        <a:t>)</a:t>
                      </a:r>
                      <a:endParaRPr kumimoji="0" lang="en-US" alt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+mn-lt"/>
                      </a:endParaRPr>
                    </a:p>
                  </a:txBody>
                  <a:tcPr marL="99060" marR="99060" marT="49529" marB="49529" horzOverflow="overflow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7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2"/>
                        </a:buClr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500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500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500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500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500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s-E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Verdana" pitchFamily="34" charset="0"/>
                        </a:rPr>
                        <a:t>05/08/1998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s-E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Verdana" pitchFamily="34" charset="0"/>
                        </a:rPr>
                        <a:t>08/08/1998</a:t>
                      </a:r>
                    </a:p>
                  </a:txBody>
                  <a:tcPr marL="99060" marR="99060" marT="49529" marB="49529" horzOverflow="overflow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0802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7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2"/>
                        </a:buClr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500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500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500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500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500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s-E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Verdana" pitchFamily="34" charset="0"/>
                        </a:rPr>
                        <a:t>Sistema A: José L. Rodríguez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s-E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Verdana" pitchFamily="34" charset="0"/>
                        </a:rPr>
                        <a:t>Sistema B: José Luis Rodríguez</a:t>
                      </a:r>
                    </a:p>
                  </a:txBody>
                  <a:tcPr marL="99060" marR="99060" marT="49529" marB="49529" horzOverflow="overflow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7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2"/>
                        </a:buClr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500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500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500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500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500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s-E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Verdana" pitchFamily="34" charset="0"/>
                        </a:rPr>
                        <a:t>Deduplicación</a:t>
                      </a:r>
                      <a:endParaRPr kumimoji="0" lang="en-US" altLang="es-E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Verdana" pitchFamily="34" charset="0"/>
                      </a:endParaRPr>
                    </a:p>
                  </a:txBody>
                  <a:tcPr marL="99060" marR="99060" marT="49529" marB="49529" horzOverflow="overflow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7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2"/>
                        </a:buClr>
                        <a:defRPr sz="2000"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500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500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500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500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5000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s-E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Verdana" pitchFamily="34" charset="0"/>
                        </a:rPr>
                        <a:t>Cliente</a:t>
                      </a:r>
                      <a:r>
                        <a:rPr kumimoji="0" lang="en-US" altLang="es-E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Verdana" pitchFamily="34" charset="0"/>
                        </a:rPr>
                        <a:t>: </a:t>
                      </a:r>
                      <a:br>
                        <a:rPr kumimoji="0" lang="en-US" altLang="es-E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Verdana" pitchFamily="34" charset="0"/>
                        </a:rPr>
                      </a:br>
                      <a:r>
                        <a:rPr kumimoji="0" lang="en-US" altLang="es-E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Verdana" pitchFamily="34" charset="0"/>
                        </a:rPr>
                        <a:t>José Luis Rodríguez</a:t>
                      </a:r>
                    </a:p>
                  </a:txBody>
                  <a:tcPr marL="99060" marR="99060" marT="49529" marB="49529" horzOverflow="overflow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706263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000"/>
    </mc:Choice>
    <mc:Fallback>
      <p:transition spd="slow" advTm="80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25DA5F-B43F-4623-ADE8-59C5083255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E.T.L</a:t>
            </a:r>
            <a:r>
              <a:rPr lang="es-ES" dirty="0"/>
              <a:t>. Carga</a:t>
            </a:r>
          </a:p>
        </p:txBody>
      </p:sp>
      <p:sp>
        <p:nvSpPr>
          <p:cNvPr id="3" name="2 Marcador de contenido">
            <a:extLst>
              <a:ext uri="{FF2B5EF4-FFF2-40B4-BE49-F238E27FC236}">
                <a16:creationId xmlns:a16="http://schemas.microsoft.com/office/drawing/2014/main" id="{3A0D1964-A3AA-47D9-A448-8703F4FCAC9C}"/>
              </a:ext>
            </a:extLst>
          </p:cNvPr>
          <p:cNvSpPr txBox="1">
            <a:spLocks/>
          </p:cNvSpPr>
          <p:nvPr/>
        </p:nvSpPr>
        <p:spPr>
          <a:xfrm>
            <a:off x="1531090" y="945856"/>
            <a:ext cx="8915400" cy="548056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rgbClr val="C00000"/>
              </a:buClr>
              <a:buFont typeface="Wingdings" pitchFamily="2" charset="2"/>
              <a:buNone/>
              <a:defRPr lang="es-ES" sz="26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366713" indent="-285750" algn="l" defTabSz="914400" rtl="0" eaLnBrk="1" latinLnBrk="0" hangingPunct="1">
              <a:spcBef>
                <a:spcPct val="20000"/>
              </a:spcBef>
              <a:buClr>
                <a:srgbClr val="C00000"/>
              </a:buClr>
              <a:buFont typeface="Wingdings" pitchFamily="2" charset="2"/>
              <a:buChar char="§"/>
              <a:defRPr lang="es-ES" sz="24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708025" indent="-228600" algn="l" defTabSz="914400" rtl="0" eaLnBrk="1" latinLnBrk="0" hangingPunct="1">
              <a:spcBef>
                <a:spcPct val="20000"/>
              </a:spcBef>
              <a:buClr>
                <a:srgbClr val="C00000"/>
              </a:buClr>
              <a:buFont typeface="Wingdings" pitchFamily="2" charset="2"/>
              <a:buChar char="§"/>
              <a:tabLst/>
              <a:defRPr lang="es-ES" sz="24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708025" indent="-228600" algn="l" defTabSz="914400" rtl="0" eaLnBrk="1" latinLnBrk="0" hangingPunct="1">
              <a:spcBef>
                <a:spcPct val="20000"/>
              </a:spcBef>
              <a:buClr>
                <a:srgbClr val="C00000"/>
              </a:buClr>
              <a:buFont typeface="Wingdings" pitchFamily="2" charset="2"/>
              <a:buChar char="§"/>
              <a:defRPr lang="es-ES" sz="22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708025" indent="-228600" algn="l" defTabSz="914400" rtl="0" eaLnBrk="1" latinLnBrk="0" hangingPunct="1">
              <a:spcBef>
                <a:spcPct val="20000"/>
              </a:spcBef>
              <a:buClr>
                <a:srgbClr val="C00000"/>
              </a:buClr>
              <a:buFont typeface="Wingdings" pitchFamily="2" charset="2"/>
              <a:buChar char="§"/>
              <a:defRPr lang="es-ES" sz="22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95285" indent="-495285">
              <a:buFont typeface="Wingdings" pitchFamily="2" charset="2"/>
              <a:buChar char="§"/>
            </a:pPr>
            <a:r>
              <a:rPr lang="es-ES" dirty="0">
                <a:solidFill>
                  <a:srgbClr val="CC0000"/>
                </a:solidFill>
              </a:rPr>
              <a:t>Se llevan las tablas al </a:t>
            </a:r>
            <a:r>
              <a:rPr lang="es-ES" b="1" i="1" dirty="0" err="1">
                <a:solidFill>
                  <a:srgbClr val="CC0000"/>
                </a:solidFill>
                <a:latin typeface="Georgia" panose="02040502050405020303" pitchFamily="18" charset="0"/>
              </a:rPr>
              <a:t>Datawarehouse</a:t>
            </a:r>
            <a:r>
              <a:rPr lang="es-ES" dirty="0">
                <a:solidFill>
                  <a:srgbClr val="CC0000"/>
                </a:solidFill>
              </a:rPr>
              <a:t> </a:t>
            </a:r>
            <a:br>
              <a:rPr lang="es-ES" dirty="0">
                <a:solidFill>
                  <a:srgbClr val="CC0000"/>
                </a:solidFill>
              </a:rPr>
            </a:br>
            <a:r>
              <a:rPr lang="es-ES" dirty="0"/>
              <a:t>cuidando que cumplan el esquema y estén listos para su uso.</a:t>
            </a:r>
            <a:br>
              <a:rPr lang="es-ES" dirty="0"/>
            </a:br>
            <a:endParaRPr lang="es-ES" dirty="0"/>
          </a:p>
          <a:p>
            <a:pPr marL="495285" indent="-495285">
              <a:buFont typeface="Wingdings" pitchFamily="2" charset="2"/>
              <a:buChar char="§"/>
            </a:pPr>
            <a:r>
              <a:rPr lang="es-ES" dirty="0">
                <a:solidFill>
                  <a:srgbClr val="CC0000"/>
                </a:solidFill>
              </a:rPr>
              <a:t>Se verifica la integridad referencial </a:t>
            </a:r>
            <a:br>
              <a:rPr lang="es-ES" dirty="0">
                <a:solidFill>
                  <a:srgbClr val="FF0000"/>
                </a:solidFill>
              </a:rPr>
            </a:br>
            <a:r>
              <a:rPr lang="es-ES" dirty="0"/>
              <a:t>entre las tablas del </a:t>
            </a:r>
            <a:r>
              <a:rPr lang="es-ES" b="1" i="1" dirty="0" err="1">
                <a:latin typeface="Georgia" panose="02040502050405020303" pitchFamily="18" charset="0"/>
              </a:rPr>
              <a:t>Datawarehouse</a:t>
            </a:r>
            <a:r>
              <a:rPr lang="es-ES" dirty="0"/>
              <a:t> para asegurar que todos los registros se relacionen con los registros apropiados en otras tablas. </a:t>
            </a:r>
            <a:br>
              <a:rPr lang="es-ES" dirty="0"/>
            </a:br>
            <a:endParaRPr lang="es-ES" dirty="0"/>
          </a:p>
          <a:p>
            <a:pPr marL="495285" indent="-495285">
              <a:buFont typeface="Wingdings" pitchFamily="2" charset="2"/>
              <a:buChar char="§"/>
            </a:pPr>
            <a:r>
              <a:rPr lang="es-ES" dirty="0"/>
              <a:t>En algunos casos, podría ser necesario </a:t>
            </a:r>
            <a:r>
              <a:rPr lang="es-ES" dirty="0">
                <a:solidFill>
                  <a:srgbClr val="CC0000"/>
                </a:solidFill>
              </a:rPr>
              <a:t>eliminar datos no relacionados</a:t>
            </a:r>
            <a:r>
              <a:rPr lang="es-E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569646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000"/>
    </mc:Choice>
    <mc:Fallback>
      <p:transition spd="slow" advTm="80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ata Mart">
            <a:extLst>
              <a:ext uri="{FF2B5EF4-FFF2-40B4-BE49-F238E27FC236}">
                <a16:creationId xmlns:a16="http://schemas.microsoft.com/office/drawing/2014/main" id="{98B716B5-FC36-4970-86FF-C4895112D6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4922" y="2145724"/>
            <a:ext cx="7514779" cy="4010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2 Marcador de contenido">
            <a:extLst>
              <a:ext uri="{FF2B5EF4-FFF2-40B4-BE49-F238E27FC236}">
                <a16:creationId xmlns:a16="http://schemas.microsoft.com/office/drawing/2014/main" id="{7D2DEAF7-0CAE-4831-B0F2-041421D29EC8}"/>
              </a:ext>
            </a:extLst>
          </p:cNvPr>
          <p:cNvSpPr txBox="1">
            <a:spLocks/>
          </p:cNvSpPr>
          <p:nvPr/>
        </p:nvSpPr>
        <p:spPr>
          <a:xfrm>
            <a:off x="2063173" y="640517"/>
            <a:ext cx="8735290" cy="161142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rgbClr val="C00000"/>
              </a:buClr>
              <a:buFont typeface="Wingdings" pitchFamily="2" charset="2"/>
              <a:buNone/>
              <a:defRPr lang="es-ES" sz="26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366713" indent="-285750" algn="l" defTabSz="914400" rtl="0" eaLnBrk="1" latinLnBrk="0" hangingPunct="1">
              <a:spcBef>
                <a:spcPct val="20000"/>
              </a:spcBef>
              <a:buClr>
                <a:srgbClr val="C00000"/>
              </a:buClr>
              <a:buFont typeface="Wingdings" pitchFamily="2" charset="2"/>
              <a:buChar char="§"/>
              <a:defRPr lang="es-ES" sz="24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708025" indent="-228600" algn="l" defTabSz="914400" rtl="0" eaLnBrk="1" latinLnBrk="0" hangingPunct="1">
              <a:spcBef>
                <a:spcPct val="20000"/>
              </a:spcBef>
              <a:buClr>
                <a:srgbClr val="C00000"/>
              </a:buClr>
              <a:buFont typeface="Wingdings" pitchFamily="2" charset="2"/>
              <a:buChar char="§"/>
              <a:tabLst/>
              <a:defRPr lang="es-ES" sz="24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708025" indent="-228600" algn="l" defTabSz="914400" rtl="0" eaLnBrk="1" latinLnBrk="0" hangingPunct="1">
              <a:spcBef>
                <a:spcPct val="20000"/>
              </a:spcBef>
              <a:buClr>
                <a:srgbClr val="C00000"/>
              </a:buClr>
              <a:buFont typeface="Wingdings" pitchFamily="2" charset="2"/>
              <a:buChar char="§"/>
              <a:defRPr lang="es-ES" sz="22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708025" indent="-228600" algn="l" defTabSz="914400" rtl="0" eaLnBrk="1" latinLnBrk="0" hangingPunct="1">
              <a:spcBef>
                <a:spcPct val="20000"/>
              </a:spcBef>
              <a:buClr>
                <a:srgbClr val="C00000"/>
              </a:buClr>
              <a:buFont typeface="Wingdings" pitchFamily="2" charset="2"/>
              <a:buChar char="§"/>
              <a:defRPr lang="es-ES" sz="22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s-ES" sz="2400" dirty="0">
                <a:solidFill>
                  <a:schemeClr val="tx1"/>
                </a:solidFill>
              </a:rPr>
              <a:t>Los </a:t>
            </a:r>
            <a:r>
              <a:rPr lang="es-ES" sz="2400" b="1" i="1" dirty="0" err="1">
                <a:solidFill>
                  <a:srgbClr val="C00000"/>
                </a:solidFill>
                <a:latin typeface="Georgia" panose="02040502050405020303" pitchFamily="18" charset="0"/>
              </a:rPr>
              <a:t>datamarts</a:t>
            </a:r>
            <a:r>
              <a:rPr lang="es-ES" sz="2400" dirty="0">
                <a:solidFill>
                  <a:schemeClr val="tx1"/>
                </a:solidFill>
              </a:rPr>
              <a:t> </a:t>
            </a:r>
            <a:br>
              <a:rPr lang="es-ES" sz="2400" dirty="0">
                <a:solidFill>
                  <a:schemeClr val="tx1"/>
                </a:solidFill>
              </a:rPr>
            </a:br>
            <a:r>
              <a:rPr lang="es-ES" sz="2400" dirty="0">
                <a:solidFill>
                  <a:schemeClr val="tx1"/>
                </a:solidFill>
              </a:rPr>
              <a:t>son subconjuntos  del almacén de datos </a:t>
            </a:r>
            <a:br>
              <a:rPr lang="es-ES" sz="2400" dirty="0">
                <a:solidFill>
                  <a:schemeClr val="tx1"/>
                </a:solidFill>
              </a:rPr>
            </a:br>
            <a:r>
              <a:rPr lang="es-ES" sz="2400" dirty="0">
                <a:solidFill>
                  <a:schemeClr val="tx1"/>
                </a:solidFill>
              </a:rPr>
              <a:t>de la organización.</a:t>
            </a:r>
          </a:p>
          <a:p>
            <a:endParaRPr lang="es-ES" sz="240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9746D67-C199-463A-95FC-D5ED3F50E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Data </a:t>
            </a:r>
            <a:r>
              <a:rPr lang="es-ES" dirty="0" err="1"/>
              <a:t>Warehousing</a:t>
            </a:r>
            <a:r>
              <a:rPr lang="es-ES" dirty="0"/>
              <a:t> - </a:t>
            </a:r>
            <a:r>
              <a:rPr lang="es-ES" dirty="0" err="1"/>
              <a:t>Datamarts</a:t>
            </a:r>
            <a:endParaRPr lang="es-ES" dirty="0"/>
          </a:p>
        </p:txBody>
      </p:sp>
      <p:pic>
        <p:nvPicPr>
          <p:cNvPr id="15" name="Picture 7">
            <a:extLst>
              <a:ext uri="{FF2B5EF4-FFF2-40B4-BE49-F238E27FC236}">
                <a16:creationId xmlns:a16="http://schemas.microsoft.com/office/drawing/2014/main" id="{B7171148-1152-4ECC-B9BE-32CBB846EC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1121" y="2966223"/>
            <a:ext cx="1745203" cy="174520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E7AAC80C-5312-475F-892C-5669931201C0}"/>
              </a:ext>
            </a:extLst>
          </p:cNvPr>
          <p:cNvSpPr txBox="1"/>
          <p:nvPr/>
        </p:nvSpPr>
        <p:spPr>
          <a:xfrm>
            <a:off x="9152391" y="2950441"/>
            <a:ext cx="1123256" cy="4258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167" dirty="0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Ventas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C882B5F-6CEA-4EE5-8C03-758C4822F82D}"/>
              </a:ext>
            </a:extLst>
          </p:cNvPr>
          <p:cNvSpPr txBox="1"/>
          <p:nvPr/>
        </p:nvSpPr>
        <p:spPr>
          <a:xfrm>
            <a:off x="9152391" y="4372841"/>
            <a:ext cx="1398140" cy="4258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167" dirty="0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Finanzas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A8BA5CD-77F3-4202-A976-D67A03D1B1FB}"/>
              </a:ext>
            </a:extLst>
          </p:cNvPr>
          <p:cNvSpPr txBox="1"/>
          <p:nvPr/>
        </p:nvSpPr>
        <p:spPr>
          <a:xfrm>
            <a:off x="9152392" y="5809878"/>
            <a:ext cx="1896609" cy="42582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s-ES" sz="2167" dirty="0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Operaciones</a:t>
            </a:r>
          </a:p>
        </p:txBody>
      </p:sp>
    </p:spTree>
    <p:extLst>
      <p:ext uri="{BB962C8B-B14F-4D97-AF65-F5344CB8AC3E}">
        <p14:creationId xmlns:p14="http://schemas.microsoft.com/office/powerpoint/2010/main" val="29284397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000"/>
    </mc:Choice>
    <mc:Fallback>
      <p:transition spd="slow" advTm="80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C3309B8-C8D0-43F9-9330-9FDD016387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E.T.L</a:t>
            </a:r>
            <a:r>
              <a:rPr lang="es-ES" dirty="0"/>
              <a:t>. Tools</a:t>
            </a:r>
          </a:p>
        </p:txBody>
      </p:sp>
      <p:pic>
        <p:nvPicPr>
          <p:cNvPr id="3" name="Picture 2" descr="https://encrypted-tbn2.gstatic.com/images?q=tbn:ANd9GcTq_EuKmIgVJiKmoWOxvKPih2asAqfoZnm8fpLBTlJPu4jkbMYe">
            <a:extLst>
              <a:ext uri="{FF2B5EF4-FFF2-40B4-BE49-F238E27FC236}">
                <a16:creationId xmlns:a16="http://schemas.microsoft.com/office/drawing/2014/main" id="{BCA39C09-0BA2-477B-BECB-2919CD88D4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9900" y="4670839"/>
            <a:ext cx="2328779" cy="1334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CFDFC88-CB13-4F38-B9D0-AB3A2CA140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7699" y="2922412"/>
            <a:ext cx="2514628" cy="880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E0F8992-4967-46D9-8A33-73A4DAF147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9550" y="5137368"/>
            <a:ext cx="2644550" cy="1123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A103B5D9-32B8-4425-8759-91B12196BD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9202" y="940140"/>
            <a:ext cx="2146300" cy="1238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26B73FC3-A855-414F-B1E9-31EA6F81AA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4479" y="4253505"/>
            <a:ext cx="2511304" cy="1424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10">
            <a:extLst>
              <a:ext uri="{FF2B5EF4-FFF2-40B4-BE49-F238E27FC236}">
                <a16:creationId xmlns:a16="http://schemas.microsoft.com/office/drawing/2014/main" id="{2E74565B-516B-4AFE-9D9B-D0FC26679B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4405" y="551504"/>
            <a:ext cx="4360959" cy="14877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11">
            <a:extLst>
              <a:ext uri="{FF2B5EF4-FFF2-40B4-BE49-F238E27FC236}">
                <a16:creationId xmlns:a16="http://schemas.microsoft.com/office/drawing/2014/main" id="{5071A2B1-A2E7-466F-9F54-FDAB00EC98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6800" y="3028838"/>
            <a:ext cx="4086225" cy="13104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2">
            <a:extLst>
              <a:ext uri="{FF2B5EF4-FFF2-40B4-BE49-F238E27FC236}">
                <a16:creationId xmlns:a16="http://schemas.microsoft.com/office/drawing/2014/main" id="{1FE14DF8-E78F-4DD7-A660-754542A999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9882" y="5669960"/>
            <a:ext cx="1362075" cy="66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96333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000"/>
    </mc:Choice>
    <mc:Fallback>
      <p:transition spd="slow" advTm="800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EA150F1E-7C1C-4186-9FD6-2E6BEF3E5A7B}"/>
              </a:ext>
            </a:extLst>
          </p:cNvPr>
          <p:cNvSpPr/>
          <p:nvPr/>
        </p:nvSpPr>
        <p:spPr>
          <a:xfrm>
            <a:off x="4655128" y="554760"/>
            <a:ext cx="2176318" cy="1996209"/>
          </a:xfrm>
          <a:prstGeom prst="rect">
            <a:avLst/>
          </a:prstGeom>
          <a:solidFill>
            <a:srgbClr val="FFFF99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95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B5D327D-AC0D-41AC-A0AB-9C0E0325E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Datawarehousing</a:t>
            </a:r>
            <a:r>
              <a:rPr lang="es-ES" dirty="0"/>
              <a:t> &amp; </a:t>
            </a:r>
            <a:r>
              <a:rPr lang="es-ES" dirty="0" err="1"/>
              <a:t>E.T.L</a:t>
            </a:r>
            <a:r>
              <a:rPr lang="es-ES" dirty="0"/>
              <a:t>.</a:t>
            </a:r>
          </a:p>
        </p:txBody>
      </p:sp>
      <p:pic>
        <p:nvPicPr>
          <p:cNvPr id="3" name="Picture 22" descr="https://encrypted-tbn2.gstatic.com/images?q=tbn:ANd9GcTXp-zvhfkTrhW7UaSwkosiKw2Lx0EC4Ji5znZ-F9lsA73gesAU5Q">
            <a:extLst>
              <a:ext uri="{FF2B5EF4-FFF2-40B4-BE49-F238E27FC236}">
                <a16:creationId xmlns:a16="http://schemas.microsoft.com/office/drawing/2014/main" id="{CBB223AB-4CEF-424F-9F18-EDEBDAD55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 flipH="1">
            <a:off x="3870355" y="5433296"/>
            <a:ext cx="768569" cy="131497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20 CuadroTexto">
            <a:extLst>
              <a:ext uri="{FF2B5EF4-FFF2-40B4-BE49-F238E27FC236}">
                <a16:creationId xmlns:a16="http://schemas.microsoft.com/office/drawing/2014/main" id="{C417159A-F015-46FE-B381-200FD00B819A}"/>
              </a:ext>
            </a:extLst>
          </p:cNvPr>
          <p:cNvSpPr txBox="1"/>
          <p:nvPr/>
        </p:nvSpPr>
        <p:spPr>
          <a:xfrm>
            <a:off x="1332945" y="6008629"/>
            <a:ext cx="1914242" cy="3590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733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Datawarehouse</a:t>
            </a:r>
            <a:endParaRPr lang="es-ES" sz="1733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6" name="Picture 25" descr="http://charc-concepts.org/wp-content/uploads/2012/10/Data-Mining-2.jpg">
            <a:extLst>
              <a:ext uri="{FF2B5EF4-FFF2-40B4-BE49-F238E27FC236}">
                <a16:creationId xmlns:a16="http://schemas.microsoft.com/office/drawing/2014/main" id="{4255B976-963A-4BBB-847A-BBD5A63F45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127" y="5650029"/>
            <a:ext cx="1689903" cy="935974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7" descr="http://www.perceptualedge.com/blog/wp-content/uploads/2007/07/Dundas%20Dashboard.jpg">
            <a:extLst>
              <a:ext uri="{FF2B5EF4-FFF2-40B4-BE49-F238E27FC236}">
                <a16:creationId xmlns:a16="http://schemas.microsoft.com/office/drawing/2014/main" id="{EBE3E69E-D9B7-4A67-B1C1-64BF022858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3307" y="4127500"/>
            <a:ext cx="1719502" cy="100676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7 Grupo">
            <a:extLst>
              <a:ext uri="{FF2B5EF4-FFF2-40B4-BE49-F238E27FC236}">
                <a16:creationId xmlns:a16="http://schemas.microsoft.com/office/drawing/2014/main" id="{56F880CA-DBDC-4853-9498-11ADB9C1F50D}"/>
              </a:ext>
            </a:extLst>
          </p:cNvPr>
          <p:cNvGrpSpPr/>
          <p:nvPr/>
        </p:nvGrpSpPr>
        <p:grpSpPr>
          <a:xfrm>
            <a:off x="7080414" y="1113211"/>
            <a:ext cx="3845393" cy="2350730"/>
            <a:chOff x="5401859" y="1086390"/>
            <a:chExt cx="3549593" cy="2169905"/>
          </a:xfrm>
        </p:grpSpPr>
        <p:sp>
          <p:nvSpPr>
            <p:cNvPr id="9" name="6 CuadroTexto">
              <a:extLst>
                <a:ext uri="{FF2B5EF4-FFF2-40B4-BE49-F238E27FC236}">
                  <a16:creationId xmlns:a16="http://schemas.microsoft.com/office/drawing/2014/main" id="{A8A892BD-6EC1-4369-8E80-44A8F5398B3A}"/>
                </a:ext>
              </a:extLst>
            </p:cNvPr>
            <p:cNvSpPr txBox="1"/>
            <p:nvPr/>
          </p:nvSpPr>
          <p:spPr>
            <a:xfrm>
              <a:off x="5711452" y="1086390"/>
              <a:ext cx="3240000" cy="2169905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bIns="78000" rtlCol="0">
              <a:spAutoFit/>
            </a:bodyPr>
            <a:lstStyle>
              <a:defPPr>
                <a:defRPr lang="es-ES"/>
              </a:defPPr>
              <a:lvl1pPr>
                <a:defRPr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defRPr>
              </a:lvl1pPr>
            </a:lstStyle>
            <a:p>
              <a:pPr algn="ctr">
                <a:spcAft>
                  <a:spcPts val="650"/>
                </a:spcAft>
              </a:pPr>
              <a:r>
                <a:rPr lang="es-ES" sz="1733" dirty="0"/>
                <a:t>utilizan</a:t>
              </a:r>
            </a:p>
            <a:p>
              <a:pPr algn="ctr">
                <a:spcAft>
                  <a:spcPts val="650"/>
                </a:spcAft>
              </a:pPr>
              <a:r>
                <a:rPr lang="es-ES" sz="1733" b="1" dirty="0"/>
                <a:t>Sistemas </a:t>
              </a:r>
              <a:br>
                <a:rPr lang="es-ES" sz="1733" b="1" dirty="0"/>
              </a:br>
              <a:r>
                <a:rPr lang="es-ES" sz="1733" b="1" dirty="0"/>
                <a:t>Transaccionales / ERP</a:t>
              </a:r>
            </a:p>
            <a:p>
              <a:pPr algn="ctr">
                <a:spcAft>
                  <a:spcPts val="650"/>
                </a:spcAft>
              </a:pPr>
              <a:r>
                <a:rPr lang="es-ES" sz="1733" dirty="0"/>
                <a:t>que guardan los datos en</a:t>
              </a:r>
            </a:p>
            <a:p>
              <a:pPr algn="ctr">
                <a:spcAft>
                  <a:spcPts val="650"/>
                </a:spcAft>
              </a:pPr>
              <a:r>
                <a:rPr lang="es-ES" sz="1733" b="1" dirty="0">
                  <a:solidFill>
                    <a:srgbClr val="C00000"/>
                  </a:solidFill>
                </a:rPr>
                <a:t>Bases de Datos Relacionales</a:t>
              </a:r>
            </a:p>
            <a:p>
              <a:pPr algn="ctr">
                <a:spcAft>
                  <a:spcPts val="1300"/>
                </a:spcAft>
              </a:pPr>
              <a:r>
                <a:rPr lang="es-ES" sz="1733" dirty="0"/>
                <a:t>para manejar transacciones</a:t>
              </a:r>
              <a:endParaRPr lang="es-ES" sz="1733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0" name="23 CuadroTexto">
              <a:extLst>
                <a:ext uri="{FF2B5EF4-FFF2-40B4-BE49-F238E27FC236}">
                  <a16:creationId xmlns:a16="http://schemas.microsoft.com/office/drawing/2014/main" id="{83A152C8-5024-40E8-A236-29D7F906728B}"/>
                </a:ext>
              </a:extLst>
            </p:cNvPr>
            <p:cNvSpPr txBox="1"/>
            <p:nvPr/>
          </p:nvSpPr>
          <p:spPr>
            <a:xfrm rot="16200000">
              <a:off x="4484370" y="2003880"/>
              <a:ext cx="2160000" cy="325021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bIns="78000" rtlCol="0">
              <a:spAutoFit/>
            </a:bodyPr>
            <a:lstStyle/>
            <a:p>
              <a:pPr algn="ctr">
                <a:lnSpc>
                  <a:spcPts val="1950"/>
                </a:lnSpc>
              </a:pPr>
              <a:r>
                <a:rPr lang="es-ES" sz="1192" spc="325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NORMALIZADAS</a:t>
              </a:r>
            </a:p>
          </p:txBody>
        </p:sp>
      </p:grpSp>
      <p:grpSp>
        <p:nvGrpSpPr>
          <p:cNvPr id="14" name="2048 Grupo">
            <a:extLst>
              <a:ext uri="{FF2B5EF4-FFF2-40B4-BE49-F238E27FC236}">
                <a16:creationId xmlns:a16="http://schemas.microsoft.com/office/drawing/2014/main" id="{ABC9959D-B32C-439F-8417-64FB3714B692}"/>
              </a:ext>
            </a:extLst>
          </p:cNvPr>
          <p:cNvGrpSpPr/>
          <p:nvPr/>
        </p:nvGrpSpPr>
        <p:grpSpPr>
          <a:xfrm>
            <a:off x="4719307" y="1260365"/>
            <a:ext cx="2116271" cy="1231498"/>
            <a:chOff x="3263464" y="1578145"/>
            <a:chExt cx="1953481" cy="1136767"/>
          </a:xfrm>
        </p:grpSpPr>
        <p:pic>
          <p:nvPicPr>
            <p:cNvPr id="15" name="Picture 13" descr="http://us.cdn4.123rf.com/168nwm/scanrail/scanrail1205/scanrail120500028/13877506-disco-duro-y-el-icono-de-la-base-de-datos-aislados-sobre-fondo-blanco.jpg">
              <a:extLst>
                <a:ext uri="{FF2B5EF4-FFF2-40B4-BE49-F238E27FC236}">
                  <a16:creationId xmlns:a16="http://schemas.microsoft.com/office/drawing/2014/main" id="{9B441348-7FC2-49BF-B7E4-76C612C3A3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63464" y="1578145"/>
              <a:ext cx="799277" cy="678591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13" descr="http://us.cdn4.123rf.com/168nwm/scanrail/scanrail1205/scanrail120500028/13877506-disco-duro-y-el-icono-de-la-base-de-datos-aislados-sobre-fondo-blanco.jpg">
              <a:extLst>
                <a:ext uri="{FF2B5EF4-FFF2-40B4-BE49-F238E27FC236}">
                  <a16:creationId xmlns:a16="http://schemas.microsoft.com/office/drawing/2014/main" id="{F34FFE62-DC44-4607-8E7A-3BBE0A30019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17668" y="1618622"/>
              <a:ext cx="799277" cy="678591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13" descr="http://us.cdn4.123rf.com/168nwm/scanrail/scanrail1205/scanrail120500028/13877506-disco-duro-y-el-icono-de-la-base-de-datos-aislados-sobre-fondo-blanco.jpg">
              <a:extLst>
                <a:ext uri="{FF2B5EF4-FFF2-40B4-BE49-F238E27FC236}">
                  <a16:creationId xmlns:a16="http://schemas.microsoft.com/office/drawing/2014/main" id="{003047C5-ABF4-4C08-AC9E-897210BC80E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50990" y="1794169"/>
              <a:ext cx="799277" cy="678591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24 CuadroTexto">
              <a:extLst>
                <a:ext uri="{FF2B5EF4-FFF2-40B4-BE49-F238E27FC236}">
                  <a16:creationId xmlns:a16="http://schemas.microsoft.com/office/drawing/2014/main" id="{AEBFC0AC-D706-47FD-BDC9-92E89C26BCBC}"/>
                </a:ext>
              </a:extLst>
            </p:cNvPr>
            <p:cNvSpPr txBox="1"/>
            <p:nvPr/>
          </p:nvSpPr>
          <p:spPr>
            <a:xfrm>
              <a:off x="4571998" y="2324842"/>
              <a:ext cx="518190" cy="3007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517" dirty="0"/>
                <a:t>CRM</a:t>
              </a:r>
            </a:p>
          </p:txBody>
        </p:sp>
        <p:sp>
          <p:nvSpPr>
            <p:cNvPr id="19" name="43 CuadroTexto">
              <a:extLst>
                <a:ext uri="{FF2B5EF4-FFF2-40B4-BE49-F238E27FC236}">
                  <a16:creationId xmlns:a16="http://schemas.microsoft.com/office/drawing/2014/main" id="{C0CD7BC1-4D0C-4395-9E1A-585FE8CCBB7B}"/>
                </a:ext>
              </a:extLst>
            </p:cNvPr>
            <p:cNvSpPr txBox="1"/>
            <p:nvPr/>
          </p:nvSpPr>
          <p:spPr>
            <a:xfrm>
              <a:off x="4046483" y="2414178"/>
              <a:ext cx="448643" cy="3007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517" dirty="0" err="1"/>
                <a:t>ERP</a:t>
              </a:r>
              <a:endParaRPr lang="es-ES" sz="1517" dirty="0"/>
            </a:p>
          </p:txBody>
        </p:sp>
        <p:sp>
          <p:nvSpPr>
            <p:cNvPr id="20" name="44 CuadroTexto">
              <a:extLst>
                <a:ext uri="{FF2B5EF4-FFF2-40B4-BE49-F238E27FC236}">
                  <a16:creationId xmlns:a16="http://schemas.microsoft.com/office/drawing/2014/main" id="{15657E70-7F7B-4F52-AA87-9012A683D16E}"/>
                </a:ext>
              </a:extLst>
            </p:cNvPr>
            <p:cNvSpPr txBox="1"/>
            <p:nvPr/>
          </p:nvSpPr>
          <p:spPr>
            <a:xfrm>
              <a:off x="3384335" y="2130400"/>
              <a:ext cx="568381" cy="3007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517" dirty="0" err="1"/>
                <a:t>CORE</a:t>
              </a:r>
              <a:endParaRPr lang="es-ES" sz="1517" dirty="0"/>
            </a:p>
          </p:txBody>
        </p:sp>
      </p:grpSp>
      <p:grpSp>
        <p:nvGrpSpPr>
          <p:cNvPr id="21" name="2049 Grupo">
            <a:extLst>
              <a:ext uri="{FF2B5EF4-FFF2-40B4-BE49-F238E27FC236}">
                <a16:creationId xmlns:a16="http://schemas.microsoft.com/office/drawing/2014/main" id="{249C5A1F-6E83-4C69-B6DF-CFF853ADA19F}"/>
              </a:ext>
            </a:extLst>
          </p:cNvPr>
          <p:cNvGrpSpPr/>
          <p:nvPr/>
        </p:nvGrpSpPr>
        <p:grpSpPr>
          <a:xfrm>
            <a:off x="3557395" y="3724419"/>
            <a:ext cx="1354603" cy="1485352"/>
            <a:chOff x="2270235" y="3775279"/>
            <a:chExt cx="1250403" cy="1371094"/>
          </a:xfrm>
        </p:grpSpPr>
        <p:sp>
          <p:nvSpPr>
            <p:cNvPr id="22" name="34 CuadroTexto">
              <a:extLst>
                <a:ext uri="{FF2B5EF4-FFF2-40B4-BE49-F238E27FC236}">
                  <a16:creationId xmlns:a16="http://schemas.microsoft.com/office/drawing/2014/main" id="{0DA5489B-AF4F-4F03-9069-A3777347B951}"/>
                </a:ext>
              </a:extLst>
            </p:cNvPr>
            <p:cNvSpPr txBox="1"/>
            <p:nvPr/>
          </p:nvSpPr>
          <p:spPr>
            <a:xfrm>
              <a:off x="2467444" y="4891806"/>
              <a:ext cx="916227" cy="2545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192" dirty="0" err="1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Datamarts</a:t>
              </a:r>
              <a:endParaRPr lang="es-ES" sz="1192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pic>
          <p:nvPicPr>
            <p:cNvPr id="23" name="Picture 3">
              <a:extLst>
                <a:ext uri="{FF2B5EF4-FFF2-40B4-BE49-F238E27FC236}">
                  <a16:creationId xmlns:a16="http://schemas.microsoft.com/office/drawing/2014/main" id="{92A84396-D536-4247-913B-3F754B5C0B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74732" y="4137885"/>
              <a:ext cx="745906" cy="745906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" name="Picture 6">
              <a:extLst>
                <a:ext uri="{FF2B5EF4-FFF2-40B4-BE49-F238E27FC236}">
                  <a16:creationId xmlns:a16="http://schemas.microsoft.com/office/drawing/2014/main" id="{A0D7161B-1B76-4E54-B605-9D73EB9B515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70235" y="3775279"/>
              <a:ext cx="793202" cy="793202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25" name="Picture 7">
            <a:extLst>
              <a:ext uri="{FF2B5EF4-FFF2-40B4-BE49-F238E27FC236}">
                <a16:creationId xmlns:a16="http://schemas.microsoft.com/office/drawing/2014/main" id="{BD9AE083-5FDA-4B55-9699-7588B58890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1767" y="4613426"/>
            <a:ext cx="1400503" cy="140050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42 Flecha derecha">
            <a:extLst>
              <a:ext uri="{FF2B5EF4-FFF2-40B4-BE49-F238E27FC236}">
                <a16:creationId xmlns:a16="http://schemas.microsoft.com/office/drawing/2014/main" id="{BF548747-C007-4462-8C5B-C48DB7CAB3A5}"/>
              </a:ext>
            </a:extLst>
          </p:cNvPr>
          <p:cNvSpPr/>
          <p:nvPr/>
        </p:nvSpPr>
        <p:spPr>
          <a:xfrm rot="10800000">
            <a:off x="3107120" y="2071192"/>
            <a:ext cx="1093071" cy="374712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950"/>
          </a:p>
        </p:txBody>
      </p:sp>
      <p:grpSp>
        <p:nvGrpSpPr>
          <p:cNvPr id="27" name="2047 Grupo">
            <a:extLst>
              <a:ext uri="{FF2B5EF4-FFF2-40B4-BE49-F238E27FC236}">
                <a16:creationId xmlns:a16="http://schemas.microsoft.com/office/drawing/2014/main" id="{15B0F641-E9E2-4932-B38C-7F8D91F6364D}"/>
              </a:ext>
            </a:extLst>
          </p:cNvPr>
          <p:cNvGrpSpPr/>
          <p:nvPr/>
        </p:nvGrpSpPr>
        <p:grpSpPr>
          <a:xfrm>
            <a:off x="1706610" y="1741348"/>
            <a:ext cx="1183988" cy="1558545"/>
            <a:chOff x="772511" y="1886932"/>
            <a:chExt cx="1092912" cy="1438657"/>
          </a:xfrm>
        </p:grpSpPr>
        <p:pic>
          <p:nvPicPr>
            <p:cNvPr id="28" name="Picture 11">
              <a:extLst>
                <a:ext uri="{FF2B5EF4-FFF2-40B4-BE49-F238E27FC236}">
                  <a16:creationId xmlns:a16="http://schemas.microsoft.com/office/drawing/2014/main" id="{A49AF529-3D1C-4D30-B9FF-ECDDF63CFF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2511" y="1886932"/>
              <a:ext cx="1092912" cy="1340567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9" name="47 CuadroTexto">
              <a:extLst>
                <a:ext uri="{FF2B5EF4-FFF2-40B4-BE49-F238E27FC236}">
                  <a16:creationId xmlns:a16="http://schemas.microsoft.com/office/drawing/2014/main" id="{ABA60D9A-8A68-4D55-9844-BC57B615FBAE}"/>
                </a:ext>
              </a:extLst>
            </p:cNvPr>
            <p:cNvSpPr txBox="1"/>
            <p:nvPr/>
          </p:nvSpPr>
          <p:spPr>
            <a:xfrm rot="16200000">
              <a:off x="897746" y="2442329"/>
              <a:ext cx="1404290" cy="362229"/>
            </a:xfrm>
            <a:prstGeom prst="rect">
              <a:avLst/>
            </a:prstGeom>
            <a:solidFill>
              <a:srgbClr val="EAEAEA">
                <a:alpha val="50196"/>
              </a:srgbClr>
            </a:solidFill>
          </p:spPr>
          <p:txBody>
            <a:bodyPr wrap="none" rtlCol="0">
              <a:spAutoFit/>
            </a:bodyPr>
            <a:lstStyle/>
            <a:p>
              <a:r>
                <a:rPr lang="es-ES" sz="1950" b="1" i="1" dirty="0" err="1"/>
                <a:t>TRANSFROM</a:t>
              </a:r>
              <a:endParaRPr lang="es-ES" sz="1950" b="1" i="1" dirty="0"/>
            </a:p>
          </p:txBody>
        </p:sp>
      </p:grpSp>
      <p:sp>
        <p:nvSpPr>
          <p:cNvPr id="30" name="48 CuadroTexto">
            <a:extLst>
              <a:ext uri="{FF2B5EF4-FFF2-40B4-BE49-F238E27FC236}">
                <a16:creationId xmlns:a16="http://schemas.microsoft.com/office/drawing/2014/main" id="{61C403FB-5CE0-4EBF-B567-DD7E0DDD1FAC}"/>
              </a:ext>
            </a:extLst>
          </p:cNvPr>
          <p:cNvSpPr txBox="1"/>
          <p:nvPr/>
        </p:nvSpPr>
        <p:spPr>
          <a:xfrm>
            <a:off x="1822550" y="3441163"/>
            <a:ext cx="1508746" cy="4258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167" b="1" i="1" dirty="0"/>
              <a:t>LOAD</a:t>
            </a:r>
            <a:r>
              <a:rPr lang="es-ES" sz="1733" b="1" i="1" dirty="0"/>
              <a:t> </a:t>
            </a:r>
            <a:r>
              <a:rPr lang="es-ES" sz="1733" i="1" dirty="0"/>
              <a:t>(</a:t>
            </a:r>
            <a:r>
              <a:rPr lang="es-ES" sz="1733" i="1" dirty="0" err="1"/>
              <a:t>batch</a:t>
            </a:r>
            <a:r>
              <a:rPr lang="es-ES" sz="1733" i="1" dirty="0"/>
              <a:t>)</a:t>
            </a:r>
            <a:endParaRPr lang="es-ES" sz="1733" b="1" i="1" dirty="0"/>
          </a:p>
        </p:txBody>
      </p:sp>
      <p:sp>
        <p:nvSpPr>
          <p:cNvPr id="31" name="49 Flecha derecha">
            <a:extLst>
              <a:ext uri="{FF2B5EF4-FFF2-40B4-BE49-F238E27FC236}">
                <a16:creationId xmlns:a16="http://schemas.microsoft.com/office/drawing/2014/main" id="{6FAAFD3F-9F23-43EE-A7A9-696383554370}"/>
              </a:ext>
            </a:extLst>
          </p:cNvPr>
          <p:cNvSpPr/>
          <p:nvPr/>
        </p:nvSpPr>
        <p:spPr>
          <a:xfrm rot="5400000">
            <a:off x="2017481" y="3962015"/>
            <a:ext cx="416488" cy="446133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950"/>
          </a:p>
        </p:txBody>
      </p:sp>
      <p:sp>
        <p:nvSpPr>
          <p:cNvPr id="32" name="14 CuadroTexto">
            <a:extLst>
              <a:ext uri="{FF2B5EF4-FFF2-40B4-BE49-F238E27FC236}">
                <a16:creationId xmlns:a16="http://schemas.microsoft.com/office/drawing/2014/main" id="{A70F6676-02D5-4D18-ADFB-37921583D395}"/>
              </a:ext>
            </a:extLst>
          </p:cNvPr>
          <p:cNvSpPr txBox="1"/>
          <p:nvPr/>
        </p:nvSpPr>
        <p:spPr>
          <a:xfrm>
            <a:off x="1399190" y="1434601"/>
            <a:ext cx="630301" cy="3590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733" b="1" dirty="0" err="1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ETL</a:t>
            </a:r>
            <a:endParaRPr lang="es-ES" sz="1733" b="1" dirty="0">
              <a:solidFill>
                <a:schemeClr val="tx2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3" name="52 CuadroTexto">
            <a:extLst>
              <a:ext uri="{FF2B5EF4-FFF2-40B4-BE49-F238E27FC236}">
                <a16:creationId xmlns:a16="http://schemas.microsoft.com/office/drawing/2014/main" id="{A91D26A4-FC40-4733-A940-C445AA389AF6}"/>
              </a:ext>
            </a:extLst>
          </p:cNvPr>
          <p:cNvSpPr txBox="1"/>
          <p:nvPr/>
        </p:nvSpPr>
        <p:spPr>
          <a:xfrm>
            <a:off x="1255356" y="1038894"/>
            <a:ext cx="1033681" cy="4258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167" i="1" dirty="0" err="1">
                <a:ea typeface="Verdana" panose="020B0604030504040204" pitchFamily="34" charset="0"/>
                <a:cs typeface="Verdana" panose="020B0604030504040204" pitchFamily="34" charset="0"/>
              </a:rPr>
              <a:t>Staging</a:t>
            </a:r>
            <a:endParaRPr lang="es-ES" sz="2167" i="1" dirty="0"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4" name="55 Flecha derecha">
            <a:extLst>
              <a:ext uri="{FF2B5EF4-FFF2-40B4-BE49-F238E27FC236}">
                <a16:creationId xmlns:a16="http://schemas.microsoft.com/office/drawing/2014/main" id="{F7125766-2F2F-4D5B-9E44-F92EF435D5E5}"/>
              </a:ext>
            </a:extLst>
          </p:cNvPr>
          <p:cNvSpPr/>
          <p:nvPr/>
        </p:nvSpPr>
        <p:spPr>
          <a:xfrm rot="10800000" flipH="1">
            <a:off x="3109192" y="5192568"/>
            <a:ext cx="390237" cy="435264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950"/>
          </a:p>
        </p:txBody>
      </p:sp>
      <p:pic>
        <p:nvPicPr>
          <p:cNvPr id="35" name="Picture 18">
            <a:extLst>
              <a:ext uri="{FF2B5EF4-FFF2-40B4-BE49-F238E27FC236}">
                <a16:creationId xmlns:a16="http://schemas.microsoft.com/office/drawing/2014/main" id="{D22B0D64-8831-42C8-BAFF-6BA5A9D895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15" t="23013" r="23547" b="25892"/>
          <a:stretch/>
        </p:blipFill>
        <p:spPr bwMode="auto">
          <a:xfrm>
            <a:off x="3366146" y="983291"/>
            <a:ext cx="515746" cy="546536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" name="Picture 18">
            <a:extLst>
              <a:ext uri="{FF2B5EF4-FFF2-40B4-BE49-F238E27FC236}">
                <a16:creationId xmlns:a16="http://schemas.microsoft.com/office/drawing/2014/main" id="{A4C30D42-8237-42FA-959D-E44BAF22E7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clrChange>
              <a:clrFrom>
                <a:srgbClr val="EDEFEE"/>
              </a:clrFrom>
              <a:clrTo>
                <a:srgbClr val="EDEFEE">
                  <a:alpha val="0"/>
                </a:srgbClr>
              </a:clrTo>
            </a:clrChange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15" t="23013" r="23547" b="25892"/>
          <a:stretch/>
        </p:blipFill>
        <p:spPr bwMode="auto">
          <a:xfrm>
            <a:off x="1289725" y="3407005"/>
            <a:ext cx="515746" cy="546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" name="10 CuadroTexto">
            <a:extLst>
              <a:ext uri="{FF2B5EF4-FFF2-40B4-BE49-F238E27FC236}">
                <a16:creationId xmlns:a16="http://schemas.microsoft.com/office/drawing/2014/main" id="{D5DB09D3-AA43-4122-9430-96897B1F7B4E}"/>
              </a:ext>
            </a:extLst>
          </p:cNvPr>
          <p:cNvSpPr txBox="1"/>
          <p:nvPr/>
        </p:nvSpPr>
        <p:spPr>
          <a:xfrm>
            <a:off x="2943054" y="1504472"/>
            <a:ext cx="1411893" cy="659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950" b="1" i="1" dirty="0" err="1"/>
              <a:t>EXTRACT</a:t>
            </a:r>
            <a:r>
              <a:rPr lang="es-ES" sz="1733" b="1" i="1" dirty="0"/>
              <a:t> </a:t>
            </a:r>
            <a:br>
              <a:rPr lang="es-ES" sz="1733" b="1" i="1" dirty="0"/>
            </a:br>
            <a:r>
              <a:rPr lang="es-ES" sz="1733" i="1" dirty="0"/>
              <a:t>(</a:t>
            </a:r>
            <a:r>
              <a:rPr lang="es-ES" sz="1733" i="1" dirty="0" err="1"/>
              <a:t>batch</a:t>
            </a:r>
            <a:r>
              <a:rPr lang="es-ES" sz="1733" i="1" dirty="0"/>
              <a:t>)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4CED6F0-C5C6-479D-8861-B2673571FAFF}"/>
              </a:ext>
            </a:extLst>
          </p:cNvPr>
          <p:cNvSpPr txBox="1"/>
          <p:nvPr/>
        </p:nvSpPr>
        <p:spPr>
          <a:xfrm>
            <a:off x="4789704" y="2595997"/>
            <a:ext cx="1827743" cy="925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s-ES" sz="1950" dirty="0">
                <a:solidFill>
                  <a:srgbClr val="C00000"/>
                </a:solidFill>
                <a:latin typeface="Arial Black" panose="020B0A04020102020204" pitchFamily="34" charset="0"/>
              </a:rPr>
              <a:t>+</a:t>
            </a:r>
            <a:r>
              <a:rPr lang="es-ES" sz="1950" dirty="0">
                <a:solidFill>
                  <a:srgbClr val="C00000"/>
                </a:solidFill>
              </a:rPr>
              <a:t> </a:t>
            </a:r>
            <a:r>
              <a:rPr lang="es-ES" sz="1733" dirty="0">
                <a:latin typeface="Verdana" panose="020B0604030504040204" pitchFamily="34" charset="0"/>
                <a:ea typeface="Verdana" panose="020B0604030504040204" pitchFamily="34" charset="0"/>
              </a:rPr>
              <a:t>Información </a:t>
            </a:r>
            <a:br>
              <a:rPr lang="es-ES" sz="1950" dirty="0"/>
            </a:br>
            <a:r>
              <a:rPr lang="es-ES" sz="1733" dirty="0">
                <a:latin typeface="Verdana" panose="020B0604030504040204" pitchFamily="34" charset="0"/>
                <a:ea typeface="Verdana" panose="020B0604030504040204" pitchFamily="34" charset="0"/>
              </a:rPr>
              <a:t>del entorno </a:t>
            </a:r>
            <a:br>
              <a:rPr lang="es-ES" sz="1733" dirty="0"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es-ES" sz="1733" dirty="0">
                <a:latin typeface="Verdana" panose="020B0604030504040204" pitchFamily="34" charset="0"/>
                <a:ea typeface="Verdana" panose="020B0604030504040204" pitchFamily="34" charset="0"/>
              </a:rPr>
              <a:t>(estructurada)</a:t>
            </a:r>
          </a:p>
        </p:txBody>
      </p:sp>
      <p:sp>
        <p:nvSpPr>
          <p:cNvPr id="39" name="Double Brace 38">
            <a:extLst>
              <a:ext uri="{FF2B5EF4-FFF2-40B4-BE49-F238E27FC236}">
                <a16:creationId xmlns:a16="http://schemas.microsoft.com/office/drawing/2014/main" id="{82EED6EF-B934-4413-8F3D-2C783592867F}"/>
              </a:ext>
            </a:extLst>
          </p:cNvPr>
          <p:cNvSpPr/>
          <p:nvPr/>
        </p:nvSpPr>
        <p:spPr>
          <a:xfrm>
            <a:off x="4520046" y="554760"/>
            <a:ext cx="2446482" cy="2986809"/>
          </a:xfrm>
          <a:prstGeom prst="bracePair">
            <a:avLst>
              <a:gd name="adj" fmla="val 31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 sz="1950"/>
          </a:p>
        </p:txBody>
      </p:sp>
      <p:sp>
        <p:nvSpPr>
          <p:cNvPr id="4" name="5 CuadroTexto">
            <a:extLst>
              <a:ext uri="{FF2B5EF4-FFF2-40B4-BE49-F238E27FC236}">
                <a16:creationId xmlns:a16="http://schemas.microsoft.com/office/drawing/2014/main" id="{6A495399-B4E6-498D-A223-BD9EC7B58E7B}"/>
              </a:ext>
            </a:extLst>
          </p:cNvPr>
          <p:cNvSpPr txBox="1"/>
          <p:nvPr/>
        </p:nvSpPr>
        <p:spPr>
          <a:xfrm>
            <a:off x="5023090" y="596050"/>
            <a:ext cx="1391728" cy="6256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1733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Procesos </a:t>
            </a:r>
            <a:br>
              <a:rPr lang="es-ES" sz="1733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es-ES" sz="1733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 negocio</a:t>
            </a:r>
          </a:p>
        </p:txBody>
      </p:sp>
      <p:grpSp>
        <p:nvGrpSpPr>
          <p:cNvPr id="40" name="7 Grupo">
            <a:extLst>
              <a:ext uri="{FF2B5EF4-FFF2-40B4-BE49-F238E27FC236}">
                <a16:creationId xmlns:a16="http://schemas.microsoft.com/office/drawing/2014/main" id="{0DF6F401-A81D-442A-8B0B-7BD741C0228C}"/>
              </a:ext>
            </a:extLst>
          </p:cNvPr>
          <p:cNvGrpSpPr/>
          <p:nvPr/>
        </p:nvGrpSpPr>
        <p:grpSpPr>
          <a:xfrm>
            <a:off x="7043746" y="4130039"/>
            <a:ext cx="3882061" cy="2383329"/>
            <a:chOff x="5368011" y="1086390"/>
            <a:chExt cx="3583441" cy="2199996"/>
          </a:xfrm>
        </p:grpSpPr>
        <p:sp>
          <p:nvSpPr>
            <p:cNvPr id="41" name="6 CuadroTexto">
              <a:extLst>
                <a:ext uri="{FF2B5EF4-FFF2-40B4-BE49-F238E27FC236}">
                  <a16:creationId xmlns:a16="http://schemas.microsoft.com/office/drawing/2014/main" id="{453087DD-F470-4D71-95AD-813614EF5D0F}"/>
                </a:ext>
              </a:extLst>
            </p:cNvPr>
            <p:cNvSpPr txBox="1"/>
            <p:nvPr/>
          </p:nvSpPr>
          <p:spPr>
            <a:xfrm>
              <a:off x="5711452" y="1086390"/>
              <a:ext cx="3240000" cy="2169905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bIns="78000" rtlCol="0">
              <a:spAutoFit/>
            </a:bodyPr>
            <a:lstStyle>
              <a:defPPr>
                <a:defRPr lang="es-ES"/>
              </a:defPPr>
              <a:lvl1pPr>
                <a:defRPr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defRPr>
              </a:lvl1pPr>
            </a:lstStyle>
            <a:p>
              <a:pPr algn="ctr">
                <a:spcAft>
                  <a:spcPts val="650"/>
                </a:spcAft>
              </a:pPr>
              <a:r>
                <a:rPr lang="es-ES" sz="1733" b="1" dirty="0"/>
                <a:t>La Infraestructura </a:t>
              </a:r>
              <a:r>
                <a:rPr lang="es-ES" sz="1733" b="1" dirty="0" err="1"/>
                <a:t>B.I</a:t>
              </a:r>
              <a:r>
                <a:rPr lang="es-ES" sz="1733" b="1" dirty="0"/>
                <a:t>.</a:t>
              </a:r>
            </a:p>
            <a:p>
              <a:pPr algn="ctr">
                <a:spcAft>
                  <a:spcPts val="650"/>
                </a:spcAft>
              </a:pPr>
              <a:r>
                <a:rPr lang="es-ES" sz="1733" dirty="0"/>
                <a:t>guarda los datos en</a:t>
              </a:r>
            </a:p>
            <a:p>
              <a:pPr algn="ctr">
                <a:spcAft>
                  <a:spcPts val="650"/>
                </a:spcAft>
              </a:pPr>
              <a:r>
                <a:rPr lang="es-ES" sz="1733" b="1" dirty="0">
                  <a:solidFill>
                    <a:srgbClr val="C00000"/>
                  </a:solidFill>
                </a:rPr>
                <a:t>Bases de Datos Multidimensionales</a:t>
              </a:r>
            </a:p>
            <a:p>
              <a:pPr algn="ctr">
                <a:spcAft>
                  <a:spcPts val="650"/>
                </a:spcAft>
              </a:pPr>
              <a:r>
                <a:rPr lang="es-ES" sz="1733" dirty="0"/>
                <a:t>para se consultar la información mediante</a:t>
              </a:r>
            </a:p>
            <a:p>
              <a:pPr algn="ctr">
                <a:spcAft>
                  <a:spcPts val="1300"/>
                </a:spcAft>
              </a:pPr>
              <a:r>
                <a:rPr lang="es-ES" sz="1733" b="1" dirty="0"/>
                <a:t>P</a:t>
              </a:r>
              <a:r>
                <a:rPr lang="en-US" sz="1733" b="1" dirty="0" err="1"/>
                <a:t>lataformas</a:t>
              </a:r>
              <a:r>
                <a:rPr lang="en-US" sz="1733" b="1" dirty="0"/>
                <a:t> de </a:t>
              </a:r>
              <a:r>
                <a:rPr lang="en-US" sz="1733" b="1" dirty="0" err="1"/>
                <a:t>Entrega</a:t>
              </a:r>
              <a:endParaRPr lang="es-ES" sz="1733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42" name="23 CuadroTexto">
              <a:extLst>
                <a:ext uri="{FF2B5EF4-FFF2-40B4-BE49-F238E27FC236}">
                  <a16:creationId xmlns:a16="http://schemas.microsoft.com/office/drawing/2014/main" id="{3428A972-4F84-491C-8595-1A96B86924DF}"/>
                </a:ext>
              </a:extLst>
            </p:cNvPr>
            <p:cNvSpPr txBox="1"/>
            <p:nvPr/>
          </p:nvSpPr>
          <p:spPr>
            <a:xfrm rot="16200000">
              <a:off x="4466875" y="1987526"/>
              <a:ext cx="2199996" cy="39772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bIns="156000" rtlCol="0">
              <a:spAutoFit/>
            </a:bodyPr>
            <a:lstStyle/>
            <a:p>
              <a:pPr algn="ctr">
                <a:lnSpc>
                  <a:spcPts val="1950"/>
                </a:lnSpc>
              </a:pPr>
              <a:r>
                <a:rPr lang="es-ES" sz="1192" spc="325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DESNORMALIZADAS</a:t>
              </a:r>
            </a:p>
          </p:txBody>
        </p:sp>
      </p:grpSp>
      <p:sp>
        <p:nvSpPr>
          <p:cNvPr id="44" name="Arrow: Curved Down 43">
            <a:extLst>
              <a:ext uri="{FF2B5EF4-FFF2-40B4-BE49-F238E27FC236}">
                <a16:creationId xmlns:a16="http://schemas.microsoft.com/office/drawing/2014/main" id="{C8BB3AAF-46A7-4457-8EC7-606C42156551}"/>
              </a:ext>
            </a:extLst>
          </p:cNvPr>
          <p:cNvSpPr/>
          <p:nvPr/>
        </p:nvSpPr>
        <p:spPr>
          <a:xfrm rot="1454849">
            <a:off x="6606310" y="734868"/>
            <a:ext cx="1906154" cy="780472"/>
          </a:xfrm>
          <a:prstGeom prst="curvedDownArrow">
            <a:avLst>
              <a:gd name="adj1" fmla="val 25000"/>
              <a:gd name="adj2" fmla="val 69668"/>
              <a:gd name="adj3" fmla="val 25000"/>
            </a:avLst>
          </a:prstGeom>
          <a:solidFill>
            <a:srgbClr val="FFFF99">
              <a:alpha val="47000"/>
            </a:srgbClr>
          </a:solidFill>
          <a:ln w="3175">
            <a:solidFill>
              <a:srgbClr val="FFFF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950"/>
          </a:p>
        </p:txBody>
      </p:sp>
    </p:spTree>
    <p:extLst>
      <p:ext uri="{BB962C8B-B14F-4D97-AF65-F5344CB8AC3E}">
        <p14:creationId xmlns:p14="http://schemas.microsoft.com/office/powerpoint/2010/main" val="39803103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000"/>
    </mc:Choice>
    <mc:Fallback>
      <p:transition spd="slow" advTm="800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BC9163E8-58D1-4B1E-9209-445CFF28A8FE}"/>
              </a:ext>
            </a:extLst>
          </p:cNvPr>
          <p:cNvSpPr/>
          <p:nvPr/>
        </p:nvSpPr>
        <p:spPr>
          <a:xfrm>
            <a:off x="3194721" y="738615"/>
            <a:ext cx="9302531" cy="58026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81272" indent="-581272">
              <a:lnSpc>
                <a:spcPct val="150000"/>
              </a:lnSpc>
              <a:buFont typeface="+mj-lt"/>
              <a:buAutoNum type="arabicPeriod"/>
            </a:pPr>
            <a:r>
              <a:rPr lang="es-ES" sz="2167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Datos del entorno empresarial</a:t>
            </a:r>
            <a:br>
              <a:rPr lang="es-ES" sz="2167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en-US" sz="195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— </a:t>
            </a:r>
            <a:r>
              <a:rPr lang="en-US" sz="19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información</a:t>
            </a:r>
            <a:r>
              <a:rPr lang="en-US" sz="195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19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estructurada</a:t>
            </a:r>
            <a:r>
              <a:rPr lang="en-US" sz="195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que </a:t>
            </a:r>
            <a:r>
              <a:rPr lang="en-US" sz="19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viene</a:t>
            </a:r>
            <a:r>
              <a:rPr lang="en-US" sz="195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19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en</a:t>
            </a:r>
            <a:r>
              <a:rPr lang="en-US" sz="195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19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diferentes</a:t>
            </a:r>
            <a:r>
              <a:rPr lang="en-US" sz="195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19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formatos</a:t>
            </a:r>
            <a:endParaRPr lang="en-US" sz="2167" dirty="0">
              <a:solidFill>
                <a:schemeClr val="tx1">
                  <a:lumMod val="50000"/>
                  <a:lumOff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581272" indent="-581272">
              <a:lnSpc>
                <a:spcPct val="150000"/>
              </a:lnSpc>
              <a:buFont typeface="+mj-lt"/>
              <a:buAutoNum type="arabicPeriod"/>
            </a:pPr>
            <a:r>
              <a:rPr lang="es-ES" sz="2167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Usuarios (Gerentes)</a:t>
            </a:r>
          </a:p>
          <a:p>
            <a:pPr marL="581272" indent="-581272">
              <a:lnSpc>
                <a:spcPct val="150000"/>
              </a:lnSpc>
              <a:buFont typeface="+mj-lt"/>
              <a:buAutoNum type="arabicPeriod"/>
            </a:pPr>
            <a:r>
              <a:rPr lang="es-ES" sz="2167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Infraestructura de Inteligencia de Negocios</a:t>
            </a:r>
          </a:p>
          <a:p>
            <a:pPr marL="581272" indent="-581272">
              <a:lnSpc>
                <a:spcPct val="150000"/>
              </a:lnSpc>
              <a:buFont typeface="+mj-lt"/>
              <a:buAutoNum type="arabicPeriod"/>
            </a:pPr>
            <a:r>
              <a:rPr lang="en-US" sz="2167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Herramientas</a:t>
            </a:r>
            <a:r>
              <a:rPr lang="en-US" sz="2167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de Business analytics</a:t>
            </a:r>
          </a:p>
          <a:p>
            <a:pPr marL="581272" indent="-581272">
              <a:lnSpc>
                <a:spcPct val="150000"/>
              </a:lnSpc>
              <a:buFont typeface="+mj-lt"/>
              <a:buAutoNum type="arabicPeriod"/>
            </a:pPr>
            <a:r>
              <a:rPr lang="en-US" sz="2600" b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Plataformas</a:t>
            </a:r>
            <a:r>
              <a:rPr lang="en-US" sz="26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de </a:t>
            </a:r>
            <a:r>
              <a:rPr lang="en-US" sz="2600" b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entrega</a:t>
            </a:r>
            <a:endParaRPr lang="en-US" sz="26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866748" lvl="1" indent="-371464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US" sz="2275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Management Information System</a:t>
            </a:r>
          </a:p>
          <a:p>
            <a:pPr marL="866748" lvl="1" indent="-371464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US" sz="2275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Decision Support Systems</a:t>
            </a:r>
          </a:p>
          <a:p>
            <a:pPr marL="866748" lvl="1" indent="-371464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US" sz="2275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Executive Support </a:t>
            </a:r>
            <a:r>
              <a:rPr lang="en-US" sz="2275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Systemas</a:t>
            </a:r>
            <a:endParaRPr lang="en-US" sz="2275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581272" indent="-581272">
              <a:lnSpc>
                <a:spcPct val="150000"/>
              </a:lnSpc>
              <a:buFont typeface="+mj-lt"/>
              <a:buAutoNum type="arabicPeriod"/>
            </a:pPr>
            <a:r>
              <a:rPr lang="en-US" sz="26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Interfaces de </a:t>
            </a:r>
            <a:r>
              <a:rPr lang="en-US" sz="2600" b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usuarios</a:t>
            </a:r>
            <a:br>
              <a:rPr lang="en-US" sz="2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en-US" sz="2275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Reportes</a:t>
            </a:r>
            <a:r>
              <a:rPr lang="en-US" sz="2275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en-US" sz="2383" i="1" dirty="0">
                <a:latin typeface="Georgia" panose="0204050205040502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Dashboards</a:t>
            </a:r>
            <a:r>
              <a:rPr lang="en-US" sz="2383" dirty="0">
                <a:latin typeface="Georgia" panose="0204050205040502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en-US" sz="2383" i="1" dirty="0">
                <a:latin typeface="Georgia" panose="0204050205040502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Scorecards</a:t>
            </a:r>
            <a:r>
              <a:rPr lang="en-US" sz="2275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Portales WEB</a:t>
            </a:r>
            <a:endParaRPr lang="es-ES" sz="2275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4ACC8166-FE85-4642-A169-6BCC9BDDE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Elementos en Business </a:t>
            </a:r>
            <a:r>
              <a:rPr lang="es-ES" dirty="0" err="1"/>
              <a:t>Intelligence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583085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000"/>
    </mc:Choice>
    <mc:Fallback>
      <p:transition spd="slow" advTm="800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87A61AF-2A6B-4382-B631-CE5BD3F861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Plataformas de Entrega</a:t>
            </a:r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269A228A-C6C0-4121-B182-CC5678F1B03E}"/>
              </a:ext>
            </a:extLst>
          </p:cNvPr>
          <p:cNvGrpSpPr/>
          <p:nvPr/>
        </p:nvGrpSpPr>
        <p:grpSpPr>
          <a:xfrm>
            <a:off x="4495603" y="382367"/>
            <a:ext cx="6553399" cy="6371146"/>
            <a:chOff x="177436" y="766762"/>
            <a:chExt cx="5094617" cy="4249374"/>
          </a:xfrm>
        </p:grpSpPr>
        <p:pic>
          <p:nvPicPr>
            <p:cNvPr id="6146" name="Picture 2" descr="Resultado de imagen de Plataformas de Entrega BUSINESS INTELLIGENCE">
              <a:extLst>
                <a:ext uri="{FF2B5EF4-FFF2-40B4-BE49-F238E27FC236}">
                  <a16:creationId xmlns:a16="http://schemas.microsoft.com/office/drawing/2014/main" id="{A53421F4-C95E-47B1-8C01-FCE4B9330D8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7436" y="766762"/>
              <a:ext cx="5094617" cy="4249374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Elipse 2">
              <a:extLst>
                <a:ext uri="{FF2B5EF4-FFF2-40B4-BE49-F238E27FC236}">
                  <a16:creationId xmlns:a16="http://schemas.microsoft.com/office/drawing/2014/main" id="{8E4554E8-06A7-4804-92DD-B5B30ECAD5A9}"/>
                </a:ext>
              </a:extLst>
            </p:cNvPr>
            <p:cNvSpPr/>
            <p:nvPr/>
          </p:nvSpPr>
          <p:spPr>
            <a:xfrm>
              <a:off x="1810968" y="2283234"/>
              <a:ext cx="1878560" cy="116123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ES" sz="1733" b="1" dirty="0">
                  <a:solidFill>
                    <a:srgbClr val="CC0000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Business</a:t>
              </a:r>
              <a:br>
                <a:rPr lang="es-ES" sz="1733" b="1" dirty="0">
                  <a:solidFill>
                    <a:srgbClr val="CC0000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</a:br>
              <a:r>
                <a:rPr lang="es-ES" sz="1733" b="1" dirty="0" err="1">
                  <a:solidFill>
                    <a:srgbClr val="CC0000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Intelligence</a:t>
              </a:r>
              <a:endParaRPr lang="es-ES" sz="1733" b="1" dirty="0">
                <a:solidFill>
                  <a:srgbClr val="CC0000"/>
                </a:solidFill>
                <a:latin typeface="Verdana" panose="020B0604030504040204" pitchFamily="34" charset="0"/>
                <a:ea typeface="Verdana" panose="020B0604030504040204" pitchFamily="34" charset="0"/>
              </a:endParaRPr>
            </a:p>
          </p:txBody>
        </p:sp>
      </p:grpSp>
      <p:sp>
        <p:nvSpPr>
          <p:cNvPr id="5" name="Rectángulo 4">
            <a:extLst>
              <a:ext uri="{FF2B5EF4-FFF2-40B4-BE49-F238E27FC236}">
                <a16:creationId xmlns:a16="http://schemas.microsoft.com/office/drawing/2014/main" id="{7BD0ABDC-C29F-4966-9533-B339B6E301EE}"/>
              </a:ext>
            </a:extLst>
          </p:cNvPr>
          <p:cNvSpPr/>
          <p:nvPr/>
        </p:nvSpPr>
        <p:spPr>
          <a:xfrm>
            <a:off x="1387006" y="913593"/>
            <a:ext cx="4378795" cy="5979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477" indent="-285477">
              <a:lnSpc>
                <a:spcPts val="2817"/>
              </a:lnSpc>
              <a:spcAft>
                <a:spcPts val="650"/>
              </a:spcAft>
              <a:buClr>
                <a:srgbClr val="CC0000"/>
              </a:buClr>
              <a:buFont typeface="Wingdings" panose="05000000000000000000" pitchFamily="2" charset="2"/>
              <a:buChar char="§"/>
            </a:pPr>
            <a:r>
              <a:rPr lang="es-ES" sz="2167" i="1" dirty="0" err="1">
                <a:latin typeface="Georgia" panose="02040502050405020303" pitchFamily="18" charset="0"/>
                <a:ea typeface="Verdana" panose="020B0604030504040204" pitchFamily="34" charset="0"/>
              </a:rPr>
              <a:t>Balanced</a:t>
            </a:r>
            <a:r>
              <a:rPr lang="es-ES" sz="2167" i="1" dirty="0">
                <a:latin typeface="Georgia" panose="02040502050405020303" pitchFamily="18" charset="0"/>
                <a:ea typeface="Verdana" panose="020B0604030504040204" pitchFamily="34" charset="0"/>
              </a:rPr>
              <a:t> </a:t>
            </a:r>
            <a:r>
              <a:rPr lang="es-ES" sz="2167" i="1" dirty="0" err="1">
                <a:latin typeface="Georgia" panose="02040502050405020303" pitchFamily="18" charset="0"/>
                <a:ea typeface="Verdana" panose="020B0604030504040204" pitchFamily="34" charset="0"/>
              </a:rPr>
              <a:t>scorecards</a:t>
            </a:r>
            <a:r>
              <a:rPr lang="es-ES" sz="2167" i="1" dirty="0">
                <a:latin typeface="Georgia" panose="02040502050405020303" pitchFamily="18" charset="0"/>
                <a:ea typeface="Verdana" panose="020B0604030504040204" pitchFamily="34" charset="0"/>
              </a:rPr>
              <a:t> </a:t>
            </a:r>
            <a:br>
              <a:rPr lang="es-ES" sz="1950" dirty="0"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es-ES" sz="1950" dirty="0">
                <a:latin typeface="Verdana" panose="020B0604030504040204" pitchFamily="34" charset="0"/>
                <a:ea typeface="Verdana" panose="020B0604030504040204" pitchFamily="34" charset="0"/>
              </a:rPr>
              <a:t>(</a:t>
            </a:r>
            <a:r>
              <a:rPr lang="es-ES" sz="1950" dirty="0" err="1">
                <a:latin typeface="Verdana" panose="020B0604030504040204" pitchFamily="34" charset="0"/>
                <a:ea typeface="Verdana" panose="020B0604030504040204" pitchFamily="34" charset="0"/>
              </a:rPr>
              <a:t>BSC</a:t>
            </a:r>
            <a:r>
              <a:rPr lang="es-ES" sz="1950" dirty="0">
                <a:latin typeface="Verdana" panose="020B0604030504040204" pitchFamily="34" charset="0"/>
                <a:ea typeface="Verdana" panose="020B0604030504040204" pitchFamily="34" charset="0"/>
              </a:rPr>
              <a:t>)</a:t>
            </a:r>
          </a:p>
          <a:p>
            <a:pPr marL="285477" indent="-285477">
              <a:lnSpc>
                <a:spcPts val="2817"/>
              </a:lnSpc>
              <a:spcAft>
                <a:spcPts val="650"/>
              </a:spcAft>
              <a:buClr>
                <a:srgbClr val="CC0000"/>
              </a:buClr>
              <a:buFont typeface="Wingdings" panose="05000000000000000000" pitchFamily="2" charset="2"/>
              <a:buChar char="§"/>
            </a:pPr>
            <a:r>
              <a:rPr lang="es-ES" sz="1950" dirty="0">
                <a:latin typeface="Verdana" panose="020B0604030504040204" pitchFamily="34" charset="0"/>
                <a:ea typeface="Verdana" panose="020B0604030504040204" pitchFamily="34" charset="0"/>
              </a:rPr>
              <a:t>Tableros de gestión </a:t>
            </a:r>
            <a:br>
              <a:rPr lang="es-ES" sz="1950" dirty="0"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es-ES" sz="1950" dirty="0">
                <a:latin typeface="Verdana" panose="020B0604030504040204" pitchFamily="34" charset="0"/>
                <a:ea typeface="Verdana" panose="020B0604030504040204" pitchFamily="34" charset="0"/>
              </a:rPr>
              <a:t>de desempeño </a:t>
            </a:r>
            <a:br>
              <a:rPr lang="es-ES" sz="1950" dirty="0"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es-ES" sz="1950" dirty="0">
                <a:latin typeface="Verdana" panose="020B0604030504040204" pitchFamily="34" charset="0"/>
                <a:ea typeface="Verdana" panose="020B0604030504040204" pitchFamily="34" charset="0"/>
              </a:rPr>
              <a:t>(</a:t>
            </a:r>
            <a:r>
              <a:rPr lang="es-ES" sz="1950" dirty="0" err="1">
                <a:latin typeface="Verdana" panose="020B0604030504040204" pitchFamily="34" charset="0"/>
                <a:ea typeface="Verdana" panose="020B0604030504040204" pitchFamily="34" charset="0"/>
              </a:rPr>
              <a:t>BPM</a:t>
            </a:r>
            <a:r>
              <a:rPr lang="es-ES" sz="1950" dirty="0">
                <a:latin typeface="Verdana" panose="020B0604030504040204" pitchFamily="34" charset="0"/>
                <a:ea typeface="Verdana" panose="020B0604030504040204" pitchFamily="34" charset="0"/>
              </a:rPr>
              <a:t>)</a:t>
            </a:r>
          </a:p>
          <a:p>
            <a:pPr marL="285477" indent="-285477">
              <a:lnSpc>
                <a:spcPts val="2817"/>
              </a:lnSpc>
              <a:spcAft>
                <a:spcPts val="650"/>
              </a:spcAft>
              <a:buClr>
                <a:srgbClr val="CC0000"/>
              </a:buClr>
              <a:buFont typeface="Wingdings" panose="05000000000000000000" pitchFamily="2" charset="2"/>
              <a:buChar char="§"/>
            </a:pPr>
            <a:r>
              <a:rPr lang="es-ES" sz="2167" i="1" dirty="0" err="1">
                <a:latin typeface="Georgia" panose="02040502050405020303" pitchFamily="18" charset="0"/>
                <a:ea typeface="Verdana" panose="020B0604030504040204" pitchFamily="34" charset="0"/>
              </a:rPr>
              <a:t>Dashboards</a:t>
            </a:r>
            <a:endParaRPr lang="es-ES" sz="2167" i="1" dirty="0">
              <a:latin typeface="Georgia" panose="02040502050405020303" pitchFamily="18" charset="0"/>
              <a:ea typeface="Verdana" panose="020B0604030504040204" pitchFamily="34" charset="0"/>
            </a:endParaRPr>
          </a:p>
          <a:p>
            <a:pPr marL="285477" indent="-285477">
              <a:lnSpc>
                <a:spcPts val="2817"/>
              </a:lnSpc>
              <a:spcAft>
                <a:spcPts val="650"/>
              </a:spcAft>
              <a:buClr>
                <a:srgbClr val="CC0000"/>
              </a:buClr>
              <a:buFont typeface="Wingdings" panose="05000000000000000000" pitchFamily="2" charset="2"/>
              <a:buChar char="§"/>
            </a:pPr>
            <a:r>
              <a:rPr lang="es-ES" sz="195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Analysis</a:t>
            </a:r>
            <a:r>
              <a:rPr lang="es-ES" sz="195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"Y-Si"</a:t>
            </a:r>
          </a:p>
          <a:p>
            <a:pPr marL="285477" indent="-285477">
              <a:lnSpc>
                <a:spcPts val="2817"/>
              </a:lnSpc>
              <a:spcAft>
                <a:spcPts val="650"/>
              </a:spcAft>
              <a:buClr>
                <a:srgbClr val="CC0000"/>
              </a:buClr>
              <a:buFont typeface="Wingdings" panose="05000000000000000000" pitchFamily="2" charset="2"/>
              <a:buChar char="§"/>
            </a:pPr>
            <a:r>
              <a:rPr lang="es-ES" sz="195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Análisis de </a:t>
            </a:r>
            <a:br>
              <a:rPr lang="es-ES" sz="195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es-ES" sz="195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Sensibilidad</a:t>
            </a:r>
          </a:p>
          <a:p>
            <a:pPr marL="285477" indent="-285477">
              <a:lnSpc>
                <a:spcPts val="2817"/>
              </a:lnSpc>
              <a:spcAft>
                <a:spcPts val="650"/>
              </a:spcAft>
              <a:buClr>
                <a:srgbClr val="CC0000"/>
              </a:buClr>
              <a:buFont typeface="Wingdings" panose="05000000000000000000" pitchFamily="2" charset="2"/>
              <a:buChar char="§"/>
            </a:pPr>
            <a:r>
              <a:rPr lang="es-ES" sz="195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Análisis de </a:t>
            </a:r>
            <a:br>
              <a:rPr lang="es-ES" sz="195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es-ES" sz="195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búsqueda de </a:t>
            </a:r>
            <a:br>
              <a:rPr lang="es-ES" sz="195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es-ES" sz="195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objetivos</a:t>
            </a:r>
          </a:p>
          <a:p>
            <a:pPr marL="285477" indent="-285477">
              <a:lnSpc>
                <a:spcPts val="2817"/>
              </a:lnSpc>
              <a:spcAft>
                <a:spcPts val="650"/>
              </a:spcAft>
              <a:buClr>
                <a:srgbClr val="CC0000"/>
              </a:buClr>
              <a:buFont typeface="Wingdings" panose="05000000000000000000" pitchFamily="2" charset="2"/>
              <a:buChar char="§"/>
            </a:pPr>
            <a:r>
              <a:rPr lang="es-ES" sz="195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Multidimensional </a:t>
            </a:r>
            <a:br>
              <a:rPr lang="es-ES" sz="195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es-ES" sz="195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Analysis</a:t>
            </a:r>
            <a:r>
              <a:rPr lang="es-ES" sz="195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/ OLAP</a:t>
            </a:r>
            <a:br>
              <a:rPr lang="es-ES" sz="195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endParaRPr lang="es-ES" sz="1950" dirty="0">
              <a:solidFill>
                <a:srgbClr val="CC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304508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000"/>
    </mc:Choice>
    <mc:Fallback>
      <p:transition spd="slow" advTm="8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108D0-69AE-4867-A63D-B9D6C95CA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Evolución de las necesidades de las Organizaciones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922FE2D5-9891-4A73-9331-2163B371386D}"/>
              </a:ext>
            </a:extLst>
          </p:cNvPr>
          <p:cNvGraphicFramePr/>
          <p:nvPr>
            <p:extLst/>
          </p:nvPr>
        </p:nvGraphicFramePr>
        <p:xfrm>
          <a:off x="1118616" y="689846"/>
          <a:ext cx="9906000" cy="59285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32E3BED-8072-4CA9-B4EB-02C406190B65}"/>
              </a:ext>
            </a:extLst>
          </p:cNvPr>
          <p:cNvCxnSpPr>
            <a:cxnSpLocks/>
          </p:cNvCxnSpPr>
          <p:nvPr/>
        </p:nvCxnSpPr>
        <p:spPr>
          <a:xfrm>
            <a:off x="2658918" y="3946819"/>
            <a:ext cx="0" cy="780473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849D21D-5B32-40D7-A500-C2DBF01D6E61}"/>
              </a:ext>
            </a:extLst>
          </p:cNvPr>
          <p:cNvSpPr txBox="1"/>
          <p:nvPr/>
        </p:nvSpPr>
        <p:spPr>
          <a:xfrm>
            <a:off x="1893457" y="3151337"/>
            <a:ext cx="1981633" cy="6924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950" dirty="0">
                <a:latin typeface="Verdana" panose="020B0604030504040204" pitchFamily="34" charset="0"/>
                <a:ea typeface="Verdana" panose="020B0604030504040204" pitchFamily="34" charset="0"/>
              </a:rPr>
              <a:t>Necesidad de</a:t>
            </a:r>
            <a:br>
              <a:rPr lang="es-ES" sz="1950" dirty="0"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es-ES" sz="1950" dirty="0">
                <a:latin typeface="Verdana" panose="020B0604030504040204" pitchFamily="34" charset="0"/>
                <a:ea typeface="Verdana" panose="020B0604030504040204" pitchFamily="34" charset="0"/>
              </a:rPr>
              <a:t>datos precisos</a:t>
            </a:r>
          </a:p>
        </p:txBody>
      </p:sp>
      <p:pic>
        <p:nvPicPr>
          <p:cNvPr id="1026" name="Picture 2" descr="Relación directa entre transformación digital y crecimiento entre ...">
            <a:extLst>
              <a:ext uri="{FF2B5EF4-FFF2-40B4-BE49-F238E27FC236}">
                <a16:creationId xmlns:a16="http://schemas.microsoft.com/office/drawing/2014/main" id="{20A84AC8-5E71-45A5-AF0B-59D52788B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0303" y="4902036"/>
            <a:ext cx="1275767" cy="664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EFF7005-15CC-489A-A57C-FF251C656F5C}"/>
              </a:ext>
            </a:extLst>
          </p:cNvPr>
          <p:cNvSpPr/>
          <p:nvPr/>
        </p:nvSpPr>
        <p:spPr>
          <a:xfrm>
            <a:off x="4179390" y="1232743"/>
            <a:ext cx="1970411" cy="9925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950" dirty="0">
                <a:latin typeface="Verdana" panose="020B0604030504040204" pitchFamily="34" charset="0"/>
                <a:ea typeface="Verdana" panose="020B0604030504040204" pitchFamily="34" charset="0"/>
              </a:rPr>
              <a:t>Integrar </a:t>
            </a:r>
            <a:br>
              <a:rPr lang="es-ES" sz="1950" dirty="0"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es-ES" sz="1950" dirty="0">
                <a:latin typeface="Verdana" panose="020B0604030504040204" pitchFamily="34" charset="0"/>
                <a:ea typeface="Verdana" panose="020B0604030504040204" pitchFamily="34" charset="0"/>
              </a:rPr>
              <a:t>información </a:t>
            </a:r>
            <a:br>
              <a:rPr lang="es-ES" sz="1950" dirty="0"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es-ES" sz="1950" dirty="0">
                <a:latin typeface="Verdana" panose="020B0604030504040204" pitchFamily="34" charset="0"/>
                <a:ea typeface="Verdana" panose="020B0604030504040204" pitchFamily="34" charset="0"/>
              </a:rPr>
              <a:t>de la empresa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1745B18-A76E-4ECE-947F-AD0987A7FEB6}"/>
              </a:ext>
            </a:extLst>
          </p:cNvPr>
          <p:cNvCxnSpPr>
            <a:cxnSpLocks/>
          </p:cNvCxnSpPr>
          <p:nvPr/>
        </p:nvCxnSpPr>
        <p:spPr>
          <a:xfrm>
            <a:off x="4940298" y="2310832"/>
            <a:ext cx="0" cy="780000"/>
          </a:xfrm>
          <a:prstGeom prst="straightConnector1">
            <a:avLst/>
          </a:prstGeom>
          <a:ln w="762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CB25EEC-7786-43F4-B5E0-BD30AC0EDF4A}"/>
              </a:ext>
            </a:extLst>
          </p:cNvPr>
          <p:cNvCxnSpPr>
            <a:cxnSpLocks/>
          </p:cNvCxnSpPr>
          <p:nvPr/>
        </p:nvCxnSpPr>
        <p:spPr>
          <a:xfrm>
            <a:off x="7656944" y="1350250"/>
            <a:ext cx="0" cy="780000"/>
          </a:xfrm>
          <a:prstGeom prst="straightConnector1">
            <a:avLst/>
          </a:prstGeom>
          <a:ln w="762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68B0E354-2767-4964-9BC9-B0DE386E13D5}"/>
              </a:ext>
            </a:extLst>
          </p:cNvPr>
          <p:cNvSpPr/>
          <p:nvPr/>
        </p:nvSpPr>
        <p:spPr>
          <a:xfrm>
            <a:off x="6732392" y="423403"/>
            <a:ext cx="2272160" cy="9925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950" dirty="0">
                <a:latin typeface="Verdana" panose="020B0604030504040204" pitchFamily="34" charset="0"/>
                <a:ea typeface="Verdana" panose="020B0604030504040204" pitchFamily="34" charset="0"/>
              </a:rPr>
              <a:t>Mejorar la toma </a:t>
            </a:r>
            <a:br>
              <a:rPr lang="es-ES" sz="1950" dirty="0"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es-ES" sz="1950" dirty="0">
                <a:latin typeface="Verdana" panose="020B0604030504040204" pitchFamily="34" charset="0"/>
                <a:ea typeface="Verdana" panose="020B0604030504040204" pitchFamily="34" charset="0"/>
              </a:rPr>
              <a:t>de decisiones </a:t>
            </a:r>
            <a:br>
              <a:rPr lang="es-ES" sz="1950" dirty="0"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es-ES" sz="1950" dirty="0">
                <a:latin typeface="Verdana" panose="020B0604030504040204" pitchFamily="34" charset="0"/>
                <a:ea typeface="Verdana" panose="020B0604030504040204" pitchFamily="34" charset="0"/>
              </a:rPr>
              <a:t>en el negocio</a:t>
            </a:r>
          </a:p>
        </p:txBody>
      </p:sp>
    </p:spTree>
    <p:extLst>
      <p:ext uri="{BB962C8B-B14F-4D97-AF65-F5344CB8AC3E}">
        <p14:creationId xmlns:p14="http://schemas.microsoft.com/office/powerpoint/2010/main" val="755822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000"/>
    </mc:Choice>
    <mc:Fallback>
      <p:transition spd="slow" advTm="800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431575-47E5-4055-8F12-54243FCFBC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6343" y="3862474"/>
            <a:ext cx="8420100" cy="1726178"/>
          </a:xfrm>
        </p:spPr>
        <p:txBody>
          <a:bodyPr/>
          <a:lstStyle/>
          <a:p>
            <a:pPr algn="r"/>
            <a:r>
              <a:rPr lang="es-ES" i="0" dirty="0">
                <a:latin typeface="Verdana" panose="020B0604030504040204" pitchFamily="34" charset="0"/>
                <a:ea typeface="Verdana" panose="020B0604030504040204" pitchFamily="34" charset="0"/>
              </a:rPr>
              <a:t>1997</a:t>
            </a:r>
            <a:br>
              <a:rPr lang="es-ES" dirty="0"/>
            </a:br>
            <a:r>
              <a:rPr lang="es-ES" sz="5850" dirty="0"/>
              <a:t>Big Data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164310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000"/>
    </mc:Choice>
    <mc:Fallback>
      <p:transition spd="slow" advTm="800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8" name="Picture 10" descr="information-overload">
            <a:extLst>
              <a:ext uri="{FF2B5EF4-FFF2-40B4-BE49-F238E27FC236}">
                <a16:creationId xmlns:a16="http://schemas.microsoft.com/office/drawing/2014/main" id="{FC1CC747-7C29-40CF-BCF5-F9ADBE5DC4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3249"/>
          <a:stretch/>
        </p:blipFill>
        <p:spPr bwMode="auto">
          <a:xfrm>
            <a:off x="3363768" y="1604184"/>
            <a:ext cx="6845300" cy="5253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5 Llaves">
            <a:extLst>
              <a:ext uri="{FF2B5EF4-FFF2-40B4-BE49-F238E27FC236}">
                <a16:creationId xmlns:a16="http://schemas.microsoft.com/office/drawing/2014/main" id="{3E293521-03D9-402D-8BFC-CD9B6B51F78B}"/>
              </a:ext>
            </a:extLst>
          </p:cNvPr>
          <p:cNvSpPr/>
          <p:nvPr/>
        </p:nvSpPr>
        <p:spPr>
          <a:xfrm>
            <a:off x="2523836" y="765261"/>
            <a:ext cx="8525164" cy="2414111"/>
          </a:xfrm>
          <a:prstGeom prst="bracePair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tIns="0" bIns="0" rtlCol="0">
            <a:spAutoFit/>
          </a:bodyPr>
          <a:lstStyle/>
          <a:p>
            <a:pPr algn="ctr"/>
            <a:r>
              <a:rPr lang="es-ES" sz="3900" b="1" dirty="0">
                <a:solidFill>
                  <a:srgbClr val="CC0000"/>
                </a:solidFill>
              </a:rPr>
              <a:t>BIG DATA</a:t>
            </a:r>
            <a:br>
              <a:rPr lang="es-ES" sz="3900" b="1" dirty="0">
                <a:solidFill>
                  <a:srgbClr val="CC0000"/>
                </a:solidFill>
              </a:rPr>
            </a:br>
            <a:r>
              <a:rPr lang="es-ES" sz="3900" dirty="0"/>
              <a:t>Los datos se expanden </a:t>
            </a:r>
            <a:br>
              <a:rPr lang="es-ES" sz="3900" dirty="0"/>
            </a:br>
            <a:r>
              <a:rPr lang="es-ES" sz="3900" dirty="0"/>
              <a:t>hasta llenar el espacio disponible</a:t>
            </a:r>
            <a:endParaRPr lang="en-US" sz="3900" dirty="0"/>
          </a:p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2 Rectángulo">
            <a:extLst>
              <a:ext uri="{FF2B5EF4-FFF2-40B4-BE49-F238E27FC236}">
                <a16:creationId xmlns:a16="http://schemas.microsoft.com/office/drawing/2014/main" id="{9CB99944-9A1F-4A66-905E-67C68AF8C730}"/>
              </a:ext>
            </a:extLst>
          </p:cNvPr>
          <p:cNvSpPr/>
          <p:nvPr/>
        </p:nvSpPr>
        <p:spPr>
          <a:xfrm>
            <a:off x="8965870" y="6465585"/>
            <a:ext cx="3133037" cy="3924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950" i="1" dirty="0"/>
              <a:t>Ley de los datos de Parkinson</a:t>
            </a:r>
            <a:endParaRPr lang="en-US" sz="1950" i="1" dirty="0"/>
          </a:p>
        </p:txBody>
      </p:sp>
    </p:spTree>
    <p:extLst>
      <p:ext uri="{BB962C8B-B14F-4D97-AF65-F5344CB8AC3E}">
        <p14:creationId xmlns:p14="http://schemas.microsoft.com/office/powerpoint/2010/main" val="23657198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000"/>
    </mc:Choice>
    <mc:Fallback>
      <p:transition spd="slow" advTm="8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0" fill="hold"/>
                                        <p:tgtEl>
                                          <p:spTgt spid="20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0" fill="hold"/>
                                        <p:tgtEl>
                                          <p:spTgt spid="20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1D5589E0-97EA-41C8-BA23-291A495958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4178" y="864614"/>
            <a:ext cx="6170613" cy="580945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60E33A0-F843-4D3E-BC35-0D3DDDB4FD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Cuatro tendencias...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BFA21F2-19EE-42EB-8254-75E584B1CB25}"/>
              </a:ext>
            </a:extLst>
          </p:cNvPr>
          <p:cNvSpPr/>
          <p:nvPr/>
        </p:nvSpPr>
        <p:spPr>
          <a:xfrm>
            <a:off x="2778992" y="1007600"/>
            <a:ext cx="2200667" cy="526297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400" dirty="0">
                <a:latin typeface="Verdana" panose="020B0604030504040204" pitchFamily="34" charset="0"/>
                <a:ea typeface="Verdana" panose="020B0604030504040204" pitchFamily="34" charset="0"/>
              </a:rPr>
              <a:t>Conectividad</a:t>
            </a:r>
            <a:endParaRPr lang="es-ES" sz="2400" dirty="0"/>
          </a:p>
          <a:p>
            <a:pPr lvl="0"/>
            <a:endParaRPr lang="es-CO" sz="24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0"/>
            <a:r>
              <a:rPr lang="es-CO" sz="2400" dirty="0">
                <a:latin typeface="Verdana" panose="020B0604030504040204" pitchFamily="34" charset="0"/>
                <a:ea typeface="Verdana" panose="020B0604030504040204" pitchFamily="34" charset="0"/>
              </a:rPr>
              <a:t>Crecimiento </a:t>
            </a:r>
            <a:br>
              <a:rPr lang="es-CO" sz="2400" dirty="0"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es-CO" sz="2400" dirty="0">
                <a:latin typeface="Verdana" panose="020B0604030504040204" pitchFamily="34" charset="0"/>
                <a:ea typeface="Verdana" panose="020B0604030504040204" pitchFamily="34" charset="0"/>
              </a:rPr>
              <a:t>exponencial </a:t>
            </a:r>
            <a:br>
              <a:rPr lang="es-CO" sz="2400" dirty="0"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es-CO" sz="2400" dirty="0">
                <a:latin typeface="Verdana" panose="020B0604030504040204" pitchFamily="34" charset="0"/>
                <a:ea typeface="Verdana" panose="020B0604030504040204" pitchFamily="34" charset="0"/>
              </a:rPr>
              <a:t>de datos</a:t>
            </a:r>
          </a:p>
          <a:p>
            <a:pPr lvl="0"/>
            <a:endParaRPr lang="es-CO" sz="24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s-ES" sz="2400" dirty="0">
                <a:latin typeface="Verdana" panose="020B0604030504040204" pitchFamily="34" charset="0"/>
                <a:ea typeface="Verdana" panose="020B0604030504040204" pitchFamily="34" charset="0"/>
              </a:rPr>
              <a:t>Diferentes </a:t>
            </a:r>
            <a:br>
              <a:rPr lang="es-ES" sz="2400" dirty="0"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es-ES" sz="2400" dirty="0">
                <a:latin typeface="Verdana" panose="020B0604030504040204" pitchFamily="34" charset="0"/>
                <a:ea typeface="Verdana" panose="020B0604030504040204" pitchFamily="34" charset="0"/>
              </a:rPr>
              <a:t>estructuras </a:t>
            </a:r>
            <a:br>
              <a:rPr lang="es-ES" sz="2400" dirty="0"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es-ES" sz="2400" dirty="0">
                <a:latin typeface="Verdana" panose="020B0604030504040204" pitchFamily="34" charset="0"/>
                <a:ea typeface="Verdana" panose="020B0604030504040204" pitchFamily="34" charset="0"/>
              </a:rPr>
              <a:t>de Datos</a:t>
            </a:r>
          </a:p>
          <a:p>
            <a:endParaRPr lang="es-ES" sz="24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s-ES" sz="2400" dirty="0">
                <a:latin typeface="Verdana" panose="020B0604030504040204" pitchFamily="34" charset="0"/>
                <a:ea typeface="Verdana" panose="020B0604030504040204" pitchFamily="34" charset="0"/>
              </a:rPr>
              <a:t>Evolución </a:t>
            </a:r>
            <a:br>
              <a:rPr lang="es-ES" sz="2400" dirty="0"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es-ES" sz="2400" dirty="0">
                <a:latin typeface="Verdana" panose="020B0604030504040204" pitchFamily="34" charset="0"/>
                <a:ea typeface="Verdana" panose="020B0604030504040204" pitchFamily="34" charset="0"/>
              </a:rPr>
              <a:t>de la </a:t>
            </a:r>
            <a:br>
              <a:rPr lang="es-ES" sz="2400" dirty="0"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es-ES" sz="2400" dirty="0">
                <a:latin typeface="Verdana" panose="020B0604030504040204" pitchFamily="34" charset="0"/>
                <a:ea typeface="Verdana" panose="020B0604030504040204" pitchFamily="34" charset="0"/>
              </a:rPr>
              <a:t>Arquitectura </a:t>
            </a:r>
            <a:br>
              <a:rPr lang="es-ES" sz="2400" dirty="0"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es-ES" sz="2400" dirty="0">
                <a:latin typeface="Verdana" panose="020B0604030504040204" pitchFamily="34" charset="0"/>
                <a:ea typeface="Verdana" panose="020B0604030504040204" pitchFamily="34" charset="0"/>
              </a:rPr>
              <a:t>de Datos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B6A2D14-376D-4D91-8555-D48631DD1E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Sketch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39630" y="3181494"/>
            <a:ext cx="804032" cy="78533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AD24001-235F-4196-A1DF-C319493334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encilSketch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39630" y="4673946"/>
            <a:ext cx="800632" cy="80604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B8D94DA-2ED5-4DFA-88FE-71AB9350352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PencilSketch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39631" y="897660"/>
            <a:ext cx="845965" cy="80700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8BEB501-AC4B-4597-B5ED-A96378A3BBC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PencilSketch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39630" y="1935025"/>
            <a:ext cx="924158" cy="911836"/>
          </a:xfrm>
          <a:prstGeom prst="rect">
            <a:avLst/>
          </a:prstGeom>
        </p:spPr>
      </p:pic>
      <p:pic>
        <p:nvPicPr>
          <p:cNvPr id="1048" name="Picture 24" descr="Colección. Desarrollo personal y laboral. Vivir sin estrés ...">
            <a:extLst>
              <a:ext uri="{FF2B5EF4-FFF2-40B4-BE49-F238E27FC236}">
                <a16:creationId xmlns:a16="http://schemas.microsoft.com/office/drawing/2014/main" id="{FE6D21C6-9018-4902-8E89-FA0751245A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4485" y="3966827"/>
            <a:ext cx="3089997" cy="2481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6954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000"/>
    </mc:Choice>
    <mc:Fallback>
      <p:transition spd="slow" advTm="800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El internet de las cosas beneficia mÃ¡s a empresas y gobiernos que a ciudadanos">
            <a:extLst>
              <a:ext uri="{FF2B5EF4-FFF2-40B4-BE49-F238E27FC236}">
                <a16:creationId xmlns:a16="http://schemas.microsoft.com/office/drawing/2014/main" id="{83EC1192-B6EE-4931-9C4E-D4B6FF11DE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BFBFB"/>
              </a:clrFrom>
              <a:clrTo>
                <a:srgbClr val="FBFBF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1651" y="2857153"/>
            <a:ext cx="6351580" cy="3572764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56D3B73-FAC9-42F9-8C38-EB21CD958C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1. Conectividad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552B4C58-8FB1-4750-848A-F5D8BF442A67}"/>
              </a:ext>
            </a:extLst>
          </p:cNvPr>
          <p:cNvSpPr txBox="1"/>
          <p:nvPr/>
        </p:nvSpPr>
        <p:spPr>
          <a:xfrm>
            <a:off x="1491580" y="1053800"/>
            <a:ext cx="5336717" cy="30267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767" b="1" i="1" dirty="0">
                <a:solidFill>
                  <a:srgbClr val="C00000"/>
                </a:solidFill>
                <a:latin typeface="Georgia" panose="02040502050405020303" pitchFamily="18" charset="0"/>
              </a:rPr>
              <a:t>34.000 millones</a:t>
            </a:r>
            <a:br>
              <a:rPr lang="es-ES" sz="4767" b="1" i="1" dirty="0">
                <a:solidFill>
                  <a:srgbClr val="C00000"/>
                </a:solidFill>
                <a:latin typeface="Georgia" panose="02040502050405020303" pitchFamily="18" charset="0"/>
              </a:rPr>
            </a:br>
            <a:r>
              <a:rPr lang="es-ES" sz="4767" b="1" i="1" dirty="0">
                <a:solidFill>
                  <a:srgbClr val="C00000"/>
                </a:solidFill>
                <a:latin typeface="Georgia" panose="02040502050405020303" pitchFamily="18" charset="0"/>
              </a:rPr>
              <a:t>de dispositivos</a:t>
            </a:r>
            <a:br>
              <a:rPr lang="es-ES" sz="4767" b="1" i="1" dirty="0">
                <a:solidFill>
                  <a:srgbClr val="C00000"/>
                </a:solidFill>
                <a:latin typeface="Georgia" panose="02040502050405020303" pitchFamily="18" charset="0"/>
              </a:rPr>
            </a:br>
            <a:r>
              <a:rPr lang="es-ES" sz="4767" b="1" i="1" dirty="0">
                <a:solidFill>
                  <a:srgbClr val="C00000"/>
                </a:solidFill>
                <a:latin typeface="Georgia" panose="02040502050405020303" pitchFamily="18" charset="0"/>
              </a:rPr>
              <a:t>en red</a:t>
            </a:r>
            <a:br>
              <a:rPr lang="es-ES" sz="4767" b="1" i="1" dirty="0">
                <a:solidFill>
                  <a:srgbClr val="C00000"/>
                </a:solidFill>
                <a:latin typeface="Georgia" panose="02040502050405020303" pitchFamily="18" charset="0"/>
              </a:rPr>
            </a:br>
            <a:r>
              <a:rPr lang="es-ES" sz="4767" b="1" i="1" dirty="0">
                <a:solidFill>
                  <a:srgbClr val="C00000"/>
                </a:solidFill>
                <a:latin typeface="Georgia" panose="02040502050405020303" pitchFamily="18" charset="0"/>
              </a:rPr>
              <a:t>en 2020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8EE60658-4CD8-4997-841B-D2CE8FA20614}"/>
              </a:ext>
            </a:extLst>
          </p:cNvPr>
          <p:cNvSpPr/>
          <p:nvPr/>
        </p:nvSpPr>
        <p:spPr>
          <a:xfrm>
            <a:off x="1447457" y="5206543"/>
            <a:ext cx="2767104" cy="8923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733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Business </a:t>
            </a:r>
            <a:r>
              <a:rPr lang="es-ES" sz="1733" dirty="0" err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Insider</a:t>
            </a:r>
            <a:r>
              <a:rPr lang="es-ES" sz="1733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 </a:t>
            </a:r>
            <a:br>
              <a:rPr lang="es-ES" sz="1733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en-US" sz="1733" dirty="0">
                <a:latin typeface="Verdana" panose="020B0604030504040204" pitchFamily="34" charset="0"/>
                <a:ea typeface="Verdana" panose="020B0604030504040204" pitchFamily="34" charset="0"/>
              </a:rPr>
              <a:t>The Internet of Things </a:t>
            </a:r>
            <a:br>
              <a:rPr lang="en-US" sz="1733" dirty="0"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en-US" sz="1733" dirty="0">
                <a:latin typeface="Verdana" panose="020B0604030504040204" pitchFamily="34" charset="0"/>
                <a:ea typeface="Verdana" panose="020B0604030504040204" pitchFamily="34" charset="0"/>
              </a:rPr>
              <a:t>Report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89FE9A-F1B1-4F64-BB9C-30EE950DB3D2}"/>
              </a:ext>
            </a:extLst>
          </p:cNvPr>
          <p:cNvSpPr/>
          <p:nvPr/>
        </p:nvSpPr>
        <p:spPr>
          <a:xfrm>
            <a:off x="4804385" y="6429917"/>
            <a:ext cx="6348846" cy="39241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ctr"/>
            <a:r>
              <a:rPr lang="es-ES" sz="195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https://</a:t>
            </a:r>
            <a:r>
              <a:rPr lang="es-ES" sz="195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www.internetsociety.org</a:t>
            </a:r>
            <a:r>
              <a:rPr lang="es-ES" sz="195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22915464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000"/>
    </mc:Choice>
    <mc:Fallback>
      <p:transition spd="slow" advTm="800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38706B-43CA-4005-BD9C-102502F86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2. Crecimiento exponencial de datos</a:t>
            </a:r>
            <a:br>
              <a:rPr lang="es-ES" dirty="0"/>
            </a:br>
            <a:endParaRPr lang="es-ES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8D76D886-72D7-46E4-81AF-628EBFC2A930}"/>
              </a:ext>
            </a:extLst>
          </p:cNvPr>
          <p:cNvSpPr txBox="1"/>
          <p:nvPr/>
        </p:nvSpPr>
        <p:spPr>
          <a:xfrm>
            <a:off x="1404987" y="1252382"/>
            <a:ext cx="2581156" cy="46603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767" b="1" i="1" dirty="0">
                <a:solidFill>
                  <a:srgbClr val="C00000"/>
                </a:solidFill>
                <a:latin typeface="Georgia" panose="02040502050405020303" pitchFamily="18" charset="0"/>
              </a:rPr>
              <a:t>Un</a:t>
            </a:r>
            <a:r>
              <a:rPr lang="es-ES" sz="3900" b="1" i="1" dirty="0">
                <a:solidFill>
                  <a:srgbClr val="C00000"/>
                </a:solidFill>
                <a:latin typeface="Georgia" panose="02040502050405020303" pitchFamily="18" charset="0"/>
              </a:rPr>
              <a:t> </a:t>
            </a:r>
            <a:br>
              <a:rPr lang="es-ES" sz="3900" b="1" i="1" dirty="0">
                <a:solidFill>
                  <a:srgbClr val="C00000"/>
                </a:solidFill>
                <a:latin typeface="Georgia" panose="02040502050405020303" pitchFamily="18" charset="0"/>
              </a:rPr>
            </a:br>
            <a:r>
              <a:rPr lang="es-ES" sz="3900" b="1" i="1" dirty="0">
                <a:solidFill>
                  <a:srgbClr val="C00000"/>
                </a:solidFill>
                <a:latin typeface="Georgia" panose="02040502050405020303" pitchFamily="18" charset="0"/>
              </a:rPr>
              <a:t>minuto</a:t>
            </a:r>
          </a:p>
          <a:p>
            <a:r>
              <a:rPr lang="es-ES" sz="4767" b="1" i="1" dirty="0">
                <a:solidFill>
                  <a:srgbClr val="C00000"/>
                </a:solidFill>
                <a:latin typeface="Georgia" panose="02040502050405020303" pitchFamily="18" charset="0"/>
              </a:rPr>
              <a:t>de</a:t>
            </a:r>
          </a:p>
          <a:p>
            <a:r>
              <a:rPr lang="es-ES" sz="4333" b="1" i="1" dirty="0">
                <a:solidFill>
                  <a:srgbClr val="C00000"/>
                </a:solidFill>
                <a:latin typeface="Georgia" panose="02040502050405020303" pitchFamily="18" charset="0"/>
              </a:rPr>
              <a:t>Internet</a:t>
            </a:r>
            <a:endParaRPr lang="es-ES" sz="4767" b="1" i="1" dirty="0">
              <a:solidFill>
                <a:srgbClr val="C00000"/>
              </a:solidFill>
              <a:latin typeface="Georgia" panose="02040502050405020303" pitchFamily="18" charset="0"/>
            </a:endParaRPr>
          </a:p>
          <a:p>
            <a:r>
              <a:rPr lang="es-ES" sz="4767" b="1" i="1" dirty="0">
                <a:solidFill>
                  <a:srgbClr val="C00000"/>
                </a:solidFill>
                <a:latin typeface="Georgia" panose="02040502050405020303" pitchFamily="18" charset="0"/>
              </a:rPr>
              <a:t>en</a:t>
            </a:r>
          </a:p>
          <a:p>
            <a:r>
              <a:rPr lang="es-ES" sz="7150" b="1" i="1" dirty="0">
                <a:solidFill>
                  <a:srgbClr val="C00000"/>
                </a:solidFill>
                <a:latin typeface="Georgia" panose="02040502050405020303" pitchFamily="18" charset="0"/>
              </a:rPr>
              <a:t>2019</a:t>
            </a:r>
            <a:endParaRPr lang="es-ES" sz="4767" b="1" i="1" dirty="0">
              <a:solidFill>
                <a:srgbClr val="C00000"/>
              </a:solidFill>
              <a:latin typeface="Georgia" panose="02040502050405020303" pitchFamily="18" charset="0"/>
            </a:endParaRPr>
          </a:p>
        </p:txBody>
      </p:sp>
      <p:pic>
        <p:nvPicPr>
          <p:cNvPr id="4098" name="Picture 2" descr="Infografía Internet">
            <a:extLst>
              <a:ext uri="{FF2B5EF4-FFF2-40B4-BE49-F238E27FC236}">
                <a16:creationId xmlns:a16="http://schemas.microsoft.com/office/drawing/2014/main" id="{0D71DA30-FBE4-4ED1-9D62-4D3893E883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40"/>
          <a:stretch/>
        </p:blipFill>
        <p:spPr bwMode="auto">
          <a:xfrm>
            <a:off x="4776336" y="610191"/>
            <a:ext cx="6093804" cy="6078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56316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000"/>
    </mc:Choice>
    <mc:Fallback>
      <p:transition spd="slow" advTm="800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B23DFDFA-AE3C-42C4-BCD0-A7A0F74E8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Usuarios de Internet</a:t>
            </a:r>
          </a:p>
        </p:txBody>
      </p:sp>
      <p:sp>
        <p:nvSpPr>
          <p:cNvPr id="4" name="2 Rectángulo">
            <a:extLst>
              <a:ext uri="{FF2B5EF4-FFF2-40B4-BE49-F238E27FC236}">
                <a16:creationId xmlns:a16="http://schemas.microsoft.com/office/drawing/2014/main" id="{CB1C1E3E-3258-4976-8405-8B4CD94AABF7}"/>
              </a:ext>
            </a:extLst>
          </p:cNvPr>
          <p:cNvSpPr/>
          <p:nvPr/>
        </p:nvSpPr>
        <p:spPr>
          <a:xfrm>
            <a:off x="881820" y="836222"/>
            <a:ext cx="6847862" cy="16796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s-ES" sz="2400" dirty="0">
                <a:solidFill>
                  <a:srgbClr val="CC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ESPECTADORES</a:t>
            </a:r>
          </a:p>
          <a:p>
            <a:pPr>
              <a:lnSpc>
                <a:spcPct val="150000"/>
              </a:lnSpc>
            </a:pPr>
            <a:r>
              <a:rPr lang="es-ES" sz="2400" b="1" dirty="0">
                <a:solidFill>
                  <a:srgbClr val="CC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90 % </a:t>
            </a:r>
            <a:r>
              <a:rPr lang="es-ES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que buscan y leen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…y con </a:t>
            </a:r>
            <a:r>
              <a:rPr lang="en-US" sz="24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su</a:t>
            </a: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“</a:t>
            </a:r>
            <a:r>
              <a:rPr lang="en-US" sz="24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pasividad</a:t>
            </a: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” </a:t>
            </a:r>
            <a:r>
              <a:rPr lang="en-US" sz="24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generan</a:t>
            </a: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4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datos</a:t>
            </a:r>
            <a:endParaRPr lang="en-US" sz="2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" name="3 Rectángulo">
            <a:extLst>
              <a:ext uri="{FF2B5EF4-FFF2-40B4-BE49-F238E27FC236}">
                <a16:creationId xmlns:a16="http://schemas.microsoft.com/office/drawing/2014/main" id="{8089CD82-57F4-4E81-AEFC-19ACFA76A3AF}"/>
              </a:ext>
            </a:extLst>
          </p:cNvPr>
          <p:cNvSpPr/>
          <p:nvPr/>
        </p:nvSpPr>
        <p:spPr>
          <a:xfrm>
            <a:off x="5349010" y="2955029"/>
            <a:ext cx="6639790" cy="16796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 err="1">
                <a:solidFill>
                  <a:srgbClr val="CC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PROSUMIDORES</a:t>
            </a: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rgbClr val="CC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8% </a:t>
            </a: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que </a:t>
            </a:r>
            <a:r>
              <a:rPr lang="en-US" sz="24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consumen</a:t>
            </a: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en-US" sz="24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opinan</a:t>
            </a: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y </a:t>
            </a:r>
            <a:r>
              <a:rPr lang="en-US" sz="24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conversan</a:t>
            </a: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s-ES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…y con su actividad generan datos</a:t>
            </a:r>
            <a:endParaRPr lang="en-US" sz="2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6" name="4 Rectángulo">
            <a:extLst>
              <a:ext uri="{FF2B5EF4-FFF2-40B4-BE49-F238E27FC236}">
                <a16:creationId xmlns:a16="http://schemas.microsoft.com/office/drawing/2014/main" id="{C96C7096-DD12-46AD-A337-C5BB84FFD725}"/>
              </a:ext>
            </a:extLst>
          </p:cNvPr>
          <p:cNvSpPr/>
          <p:nvPr/>
        </p:nvSpPr>
        <p:spPr>
          <a:xfrm>
            <a:off x="881820" y="4634656"/>
            <a:ext cx="5777598" cy="16796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>
                <a:solidFill>
                  <a:srgbClr val="CC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INFLUENCERS</a:t>
            </a:r>
            <a:r>
              <a:rPr lang="en-US" sz="24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</a:t>
            </a:r>
            <a:endParaRPr lang="en-US" sz="2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rgbClr val="CC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2%(≈) </a:t>
            </a: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que </a:t>
            </a:r>
            <a:r>
              <a:rPr lang="en-US" sz="24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influyen</a:t>
            </a: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4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sobre</a:t>
            </a: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el resto.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…y </a:t>
            </a:r>
            <a:r>
              <a:rPr lang="en-US" sz="24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también</a:t>
            </a: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4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generan</a:t>
            </a: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4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datos</a:t>
            </a:r>
            <a:endParaRPr lang="en-US" sz="2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52701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000"/>
    </mc:Choice>
    <mc:Fallback>
      <p:transition spd="slow" advTm="800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5935F5-B4A3-4F96-AEAB-BCB1868496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3. Diferentes estructuras de Datos</a:t>
            </a:r>
          </a:p>
        </p:txBody>
      </p:sp>
      <p:graphicFrame>
        <p:nvGraphicFramePr>
          <p:cNvPr id="3" name="Diagrama 2">
            <a:extLst>
              <a:ext uri="{FF2B5EF4-FFF2-40B4-BE49-F238E27FC236}">
                <a16:creationId xmlns:a16="http://schemas.microsoft.com/office/drawing/2014/main" id="{D192AF58-7135-4D47-84D6-8CDCD02FCDDB}"/>
              </a:ext>
            </a:extLst>
          </p:cNvPr>
          <p:cNvGraphicFramePr/>
          <p:nvPr>
            <p:extLst/>
          </p:nvPr>
        </p:nvGraphicFramePr>
        <p:xfrm>
          <a:off x="1738884" y="628650"/>
          <a:ext cx="9047480" cy="57848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684618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000"/>
    </mc:Choice>
    <mc:Fallback>
      <p:transition spd="slow" advTm="800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560E24-2B8F-4203-B453-6D504111A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4. Evolución de la Arquitectura de Datos</a:t>
            </a:r>
          </a:p>
        </p:txBody>
      </p:sp>
      <p:pic>
        <p:nvPicPr>
          <p:cNvPr id="4098" name="Picture 2" descr="Imagen relacionada">
            <a:extLst>
              <a:ext uri="{FF2B5EF4-FFF2-40B4-BE49-F238E27FC236}">
                <a16:creationId xmlns:a16="http://schemas.microsoft.com/office/drawing/2014/main" id="{C854366E-94DC-4A7B-8901-8615451495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2400" y="758213"/>
            <a:ext cx="8940800" cy="574418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AB91096B-3712-4B6A-8818-14E3BA974EAE}"/>
              </a:ext>
            </a:extLst>
          </p:cNvPr>
          <p:cNvSpPr/>
          <p:nvPr/>
        </p:nvSpPr>
        <p:spPr>
          <a:xfrm>
            <a:off x="9607109" y="6465585"/>
            <a:ext cx="2670411" cy="392415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s-ES" sz="1950" dirty="0">
                <a:latin typeface="Verdana" panose="020B0604030504040204" pitchFamily="34" charset="0"/>
                <a:ea typeface="Verdana" panose="020B0604030504040204" pitchFamily="34" charset="0"/>
                <a:hlinkClick r:id="rId3"/>
              </a:rPr>
              <a:t>https://</a:t>
            </a:r>
            <a:r>
              <a:rPr lang="es-ES" sz="1950" dirty="0" err="1">
                <a:latin typeface="Verdana" panose="020B0604030504040204" pitchFamily="34" charset="0"/>
                <a:ea typeface="Verdana" panose="020B0604030504040204" pitchFamily="34" charset="0"/>
                <a:hlinkClick r:id="rId3"/>
              </a:rPr>
              <a:t>www.bit.es</a:t>
            </a:r>
            <a:r>
              <a:rPr lang="es-ES" sz="1950" dirty="0">
                <a:latin typeface="Verdana" panose="020B0604030504040204" pitchFamily="34" charset="0"/>
                <a:ea typeface="Verdana" panose="020B0604030504040204" pitchFamily="34" charset="0"/>
                <a:hlinkClick r:id="rId3"/>
              </a:rPr>
              <a:t>/</a:t>
            </a:r>
            <a:endParaRPr lang="es-ES" sz="195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44090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000"/>
    </mc:Choice>
    <mc:Fallback>
      <p:transition spd="slow" advTm="800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Abstract background with connections. Circle and line pattern ...">
            <a:extLst>
              <a:ext uri="{FF2B5EF4-FFF2-40B4-BE49-F238E27FC236}">
                <a16:creationId xmlns:a16="http://schemas.microsoft.com/office/drawing/2014/main" id="{F4C5300E-0CF3-491F-9EE9-AAFF094956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381249" y="-1524000"/>
            <a:ext cx="7429500" cy="9906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806ED8EE-815A-4907-A3AC-D455C6117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¿En qué consiste el Big Data?</a:t>
            </a:r>
          </a:p>
        </p:txBody>
      </p:sp>
      <p:sp>
        <p:nvSpPr>
          <p:cNvPr id="6" name="3 CuadroTexto">
            <a:extLst>
              <a:ext uri="{FF2B5EF4-FFF2-40B4-BE49-F238E27FC236}">
                <a16:creationId xmlns:a16="http://schemas.microsoft.com/office/drawing/2014/main" id="{8AEF7A14-2E4E-4775-B1B9-CF70F39EE8A6}"/>
              </a:ext>
            </a:extLst>
          </p:cNvPr>
          <p:cNvSpPr txBox="1"/>
          <p:nvPr/>
        </p:nvSpPr>
        <p:spPr>
          <a:xfrm>
            <a:off x="1604480" y="1790858"/>
            <a:ext cx="9049005" cy="315958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ES" sz="2600" dirty="0">
                <a:latin typeface="Verdana" panose="020B0604030504040204" pitchFamily="34" charset="0"/>
              </a:rPr>
              <a:t>Big Data «es un término aplicado a conjuntos de datos que </a:t>
            </a:r>
            <a:r>
              <a:rPr lang="es-ES" sz="3033" dirty="0">
                <a:solidFill>
                  <a:srgbClr val="C00000"/>
                </a:solidFill>
                <a:latin typeface="Verdana" panose="020B0604030504040204" pitchFamily="34" charset="0"/>
              </a:rPr>
              <a:t>superan la capacidad del software habitual</a:t>
            </a:r>
            <a:r>
              <a:rPr lang="es-ES" sz="2600" dirty="0">
                <a:latin typeface="Verdana" panose="020B0604030504040204" pitchFamily="34" charset="0"/>
              </a:rPr>
              <a:t> para ser capturados, gestionados y procesados en un tiempo razonable. </a:t>
            </a:r>
          </a:p>
          <a:p>
            <a:pPr algn="just"/>
            <a:endParaRPr lang="es-ES" sz="2600" dirty="0">
              <a:latin typeface="Verdana" panose="020B0604030504040204" pitchFamily="34" charset="0"/>
            </a:endParaRPr>
          </a:p>
          <a:p>
            <a:pPr algn="r"/>
            <a:r>
              <a:rPr lang="es-ES" sz="3033" dirty="0">
                <a:latin typeface="Verdana" panose="020B0604030504040204" pitchFamily="34" charset="0"/>
              </a:rPr>
              <a:t>Los tamaños del “Big Data” </a:t>
            </a:r>
            <a:br>
              <a:rPr lang="es-ES" sz="3033" dirty="0">
                <a:latin typeface="Verdana" panose="020B0604030504040204" pitchFamily="34" charset="0"/>
              </a:rPr>
            </a:br>
            <a:r>
              <a:rPr lang="es-ES" sz="3033" dirty="0">
                <a:latin typeface="Verdana" panose="020B0604030504040204" pitchFamily="34" charset="0"/>
              </a:rPr>
              <a:t>se hallan constantemente en aumento»</a:t>
            </a:r>
            <a:endParaRPr lang="en-US" sz="3033" dirty="0">
              <a:latin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34862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000"/>
    </mc:Choice>
    <mc:Fallback>
      <p:transition spd="slow" advTm="800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FBDF21-408B-48A1-8103-42DFFB13B9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Características: Volumen, Velocidad, Variedad</a:t>
            </a:r>
          </a:p>
        </p:txBody>
      </p:sp>
      <p:pic>
        <p:nvPicPr>
          <p:cNvPr id="3" name="Picture 2" descr="D:\Users\Usuario\Dropbox\Big Data SENASOFT\src\bigdata_diagram.png">
            <a:extLst>
              <a:ext uri="{FF2B5EF4-FFF2-40B4-BE49-F238E27FC236}">
                <a16:creationId xmlns:a16="http://schemas.microsoft.com/office/drawing/2014/main" id="{14F88338-0A14-4D34-A622-AB7285E29B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/>
          <a:srcRect b="3257"/>
          <a:stretch/>
        </p:blipFill>
        <p:spPr bwMode="auto">
          <a:xfrm>
            <a:off x="1248666" y="688746"/>
            <a:ext cx="9417981" cy="644179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9ED2A37-8D2B-4C57-9173-F69A5E220926}"/>
              </a:ext>
            </a:extLst>
          </p:cNvPr>
          <p:cNvSpPr txBox="1"/>
          <p:nvPr/>
        </p:nvSpPr>
        <p:spPr>
          <a:xfrm>
            <a:off x="1383145" y="689842"/>
            <a:ext cx="9268243" cy="84907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>
              <a:spcAft>
                <a:spcPts val="650"/>
              </a:spcAft>
            </a:pPr>
            <a:r>
              <a:rPr lang="es-ES" sz="2167" b="1" i="1" dirty="0">
                <a:solidFill>
                  <a:srgbClr val="A40000"/>
                </a:solidFill>
                <a:latin typeface="Georgia" panose="02040502050405020303" pitchFamily="18" charset="0"/>
                <a:ea typeface="Verdana" panose="020B0604030504040204" pitchFamily="34" charset="0"/>
              </a:rPr>
              <a:t>Big Data </a:t>
            </a:r>
            <a:r>
              <a:rPr lang="es-ES" sz="2167" b="1" dirty="0">
                <a:solidFill>
                  <a:srgbClr val="A4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= </a:t>
            </a:r>
          </a:p>
          <a:p>
            <a:r>
              <a:rPr lang="es-ES" sz="2167" dirty="0">
                <a:solidFill>
                  <a:srgbClr val="A4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Transacciones + Datos Entorno + Interacciones + Observaciones</a:t>
            </a:r>
          </a:p>
        </p:txBody>
      </p:sp>
    </p:spTree>
    <p:extLst>
      <p:ext uri="{BB962C8B-B14F-4D97-AF65-F5344CB8AC3E}">
        <p14:creationId xmlns:p14="http://schemas.microsoft.com/office/powerpoint/2010/main" val="16979028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000"/>
    </mc:Choice>
    <mc:Fallback>
      <p:transition spd="slow" advTm="8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5 Llaves">
            <a:extLst>
              <a:ext uri="{FF2B5EF4-FFF2-40B4-BE49-F238E27FC236}">
                <a16:creationId xmlns:a16="http://schemas.microsoft.com/office/drawing/2014/main" id="{3E293521-03D9-402D-8BFC-CD9B6B51F78B}"/>
              </a:ext>
            </a:extLst>
          </p:cNvPr>
          <p:cNvSpPr/>
          <p:nvPr/>
        </p:nvSpPr>
        <p:spPr>
          <a:xfrm>
            <a:off x="1578265" y="3610154"/>
            <a:ext cx="9020763" cy="3144499"/>
          </a:xfrm>
          <a:prstGeom prst="bracePair">
            <a:avLst>
              <a:gd name="adj" fmla="val 5382"/>
            </a:avLst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3033" b="1" dirty="0">
                <a:solidFill>
                  <a:srgbClr val="CC0000"/>
                </a:solidFill>
              </a:rPr>
              <a:t>BUSINESS </a:t>
            </a:r>
            <a:r>
              <a:rPr lang="es-ES" sz="3033" b="1" dirty="0" err="1">
                <a:solidFill>
                  <a:srgbClr val="CC0000"/>
                </a:solidFill>
              </a:rPr>
              <a:t>INTELLIGENCE</a:t>
            </a:r>
            <a:br>
              <a:rPr lang="es-ES" sz="3033" b="1" dirty="0">
                <a:solidFill>
                  <a:srgbClr val="CC0000"/>
                </a:solidFill>
              </a:rPr>
            </a:br>
            <a:r>
              <a:rPr lang="es-ES" sz="3033" dirty="0"/>
              <a:t>Es el proceso que permite analizar datos y presentar información procesable para ayudar a la gerencia </a:t>
            </a:r>
            <a:br>
              <a:rPr lang="es-ES" sz="3033" dirty="0"/>
            </a:br>
            <a:r>
              <a:rPr lang="es-ES" sz="3033" dirty="0"/>
              <a:t>y otros usuarios finales a tomar </a:t>
            </a:r>
            <a:br>
              <a:rPr lang="es-ES" sz="3033" dirty="0"/>
            </a:br>
            <a:r>
              <a:rPr lang="es-ES" sz="3033" dirty="0"/>
              <a:t>decisiones empresariales.</a:t>
            </a:r>
          </a:p>
          <a:p>
            <a:pPr algn="ctr"/>
            <a:endParaRPr lang="en-US" sz="3033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128" name="Picture 8" descr="Imagen relacionada">
            <a:extLst>
              <a:ext uri="{FF2B5EF4-FFF2-40B4-BE49-F238E27FC236}">
                <a16:creationId xmlns:a16="http://schemas.microsoft.com/office/drawing/2014/main" id="{1F07E2E8-8D53-41A7-A081-BD62B9D777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9408" y="437194"/>
            <a:ext cx="5718464" cy="323765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79173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000"/>
    </mc:Choice>
    <mc:Fallback>
      <p:transition spd="slow" advTm="800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7EB3C0B-84A8-4988-B2BC-DE5C9979D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Bases de Datos Relacionales  -</a:t>
            </a:r>
          </a:p>
        </p:txBody>
      </p:sp>
      <p:pic>
        <p:nvPicPr>
          <p:cNvPr id="3" name="Picture 4" descr="http://martinfowler.com/bliki/images/aggregateOrientedDatabase/aggregate-split.png">
            <a:extLst>
              <a:ext uri="{FF2B5EF4-FFF2-40B4-BE49-F238E27FC236}">
                <a16:creationId xmlns:a16="http://schemas.microsoft.com/office/drawing/2014/main" id="{896AA013-5D66-43B2-B8EB-964F759579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8504" y="985972"/>
            <a:ext cx="4642474" cy="296665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5">
            <a:extLst>
              <a:ext uri="{FF2B5EF4-FFF2-40B4-BE49-F238E27FC236}">
                <a16:creationId xmlns:a16="http://schemas.microsoft.com/office/drawing/2014/main" id="{3DE6EC99-6624-4853-96E7-5DA5AE5FC5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9644" y="1249267"/>
            <a:ext cx="1651000" cy="1011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2 Marcador de contenido">
            <a:extLst>
              <a:ext uri="{FF2B5EF4-FFF2-40B4-BE49-F238E27FC236}">
                <a16:creationId xmlns:a16="http://schemas.microsoft.com/office/drawing/2014/main" id="{453BF5DA-A534-4997-9CC2-1AB1D21CCD23}"/>
              </a:ext>
            </a:extLst>
          </p:cNvPr>
          <p:cNvSpPr txBox="1">
            <a:spLocks/>
          </p:cNvSpPr>
          <p:nvPr/>
        </p:nvSpPr>
        <p:spPr>
          <a:xfrm>
            <a:off x="1441196" y="4014216"/>
            <a:ext cx="9417304" cy="232308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rgbClr val="C00000"/>
              </a:buClr>
              <a:buFont typeface="Wingdings" pitchFamily="2" charset="2"/>
              <a:buNone/>
              <a:defRPr lang="es-ES" sz="26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366713" indent="-285750" algn="l" defTabSz="914400" rtl="0" eaLnBrk="1" latinLnBrk="0" hangingPunct="1">
              <a:spcBef>
                <a:spcPct val="20000"/>
              </a:spcBef>
              <a:buClr>
                <a:srgbClr val="C00000"/>
              </a:buClr>
              <a:buFont typeface="Wingdings" pitchFamily="2" charset="2"/>
              <a:buChar char="§"/>
              <a:defRPr lang="es-ES" sz="24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708025" indent="-228600" algn="l" defTabSz="914400" rtl="0" eaLnBrk="1" latinLnBrk="0" hangingPunct="1">
              <a:spcBef>
                <a:spcPct val="20000"/>
              </a:spcBef>
              <a:buClr>
                <a:srgbClr val="C00000"/>
              </a:buClr>
              <a:buFont typeface="Wingdings" pitchFamily="2" charset="2"/>
              <a:buChar char="§"/>
              <a:tabLst/>
              <a:defRPr lang="es-ES" sz="24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708025" indent="-228600" algn="l" defTabSz="914400" rtl="0" eaLnBrk="1" latinLnBrk="0" hangingPunct="1">
              <a:spcBef>
                <a:spcPct val="20000"/>
              </a:spcBef>
              <a:buClr>
                <a:srgbClr val="C00000"/>
              </a:buClr>
              <a:buFont typeface="Wingdings" pitchFamily="2" charset="2"/>
              <a:buChar char="§"/>
              <a:defRPr lang="es-ES" sz="22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708025" indent="-228600" algn="l" defTabSz="914400" rtl="0" eaLnBrk="1" latinLnBrk="0" hangingPunct="1">
              <a:spcBef>
                <a:spcPct val="20000"/>
              </a:spcBef>
              <a:buClr>
                <a:srgbClr val="C00000"/>
              </a:buClr>
              <a:buFont typeface="Wingdings" pitchFamily="2" charset="2"/>
              <a:buChar char="§"/>
              <a:defRPr lang="es-ES" sz="22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200" dirty="0"/>
              <a:t>Para operar con la información en las Bases de Datos </a:t>
            </a:r>
            <a:r>
              <a:rPr lang="es-ES" sz="2200" b="1" dirty="0"/>
              <a:t>Relacionales</a:t>
            </a:r>
            <a:r>
              <a:rPr lang="es-ES" sz="2200" dirty="0"/>
              <a:t> se utiliza </a:t>
            </a:r>
            <a:r>
              <a:rPr lang="es-ES" sz="2200" dirty="0">
                <a:solidFill>
                  <a:srgbClr val="C00000"/>
                </a:solidFill>
              </a:rPr>
              <a:t>el lenguaje SQL</a:t>
            </a:r>
            <a:r>
              <a:rPr lang="es-ES" sz="2200" dirty="0"/>
              <a:t>.</a:t>
            </a:r>
          </a:p>
          <a:p>
            <a:endParaRPr lang="es-ES" sz="2200" dirty="0"/>
          </a:p>
          <a:p>
            <a:r>
              <a:rPr lang="es-ES" sz="2200" dirty="0"/>
              <a:t>El lenguaje de consulta estructurado o </a:t>
            </a:r>
            <a:r>
              <a:rPr lang="es-ES" sz="2200" b="1" dirty="0"/>
              <a:t>SQL</a:t>
            </a:r>
            <a:r>
              <a:rPr lang="es-ES" sz="2200" dirty="0"/>
              <a:t> es un lenguaje declarativo </a:t>
            </a:r>
            <a:r>
              <a:rPr lang="es-ES" sz="2200" u="sng" dirty="0" err="1">
                <a:solidFill>
                  <a:srgbClr val="CC0000"/>
                </a:solidFill>
              </a:rPr>
              <a:t>estandar</a:t>
            </a:r>
            <a:r>
              <a:rPr lang="es-ES" sz="2200" b="1" dirty="0">
                <a:solidFill>
                  <a:srgbClr val="CC0000"/>
                </a:solidFill>
              </a:rPr>
              <a:t> </a:t>
            </a:r>
            <a:r>
              <a:rPr lang="es-ES" sz="2200" dirty="0"/>
              <a:t>que permite manipular las bases de datos relacionales y especificar diversos tipos de operaciones en ellas.</a:t>
            </a:r>
          </a:p>
          <a:p>
            <a:endParaRPr lang="es-ES" sz="2200" dirty="0"/>
          </a:p>
        </p:txBody>
      </p:sp>
    </p:spTree>
    <p:extLst>
      <p:ext uri="{BB962C8B-B14F-4D97-AF65-F5344CB8AC3E}">
        <p14:creationId xmlns:p14="http://schemas.microsoft.com/office/powerpoint/2010/main" val="18523060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000"/>
    </mc:Choice>
    <mc:Fallback>
      <p:transition spd="slow" advTm="8000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EB51D2-ED94-4D37-B53F-D878572C0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Nuevos modelos de Bases de Datos en Big Data</a:t>
            </a:r>
          </a:p>
        </p:txBody>
      </p:sp>
      <p:pic>
        <p:nvPicPr>
          <p:cNvPr id="3" name="Picture 4" descr="http://mbed.org/media/uploads/shintamainjp/_scaled_keyvalue.png">
            <a:extLst>
              <a:ext uri="{FF2B5EF4-FFF2-40B4-BE49-F238E27FC236}">
                <a16:creationId xmlns:a16="http://schemas.microsoft.com/office/drawing/2014/main" id="{637AD0FF-E2FE-426B-87C8-EF108AA97F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8901" y="786213"/>
            <a:ext cx="2086191" cy="112132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12" descr="Resultado de imagen de BIGTABLE NO SQL">
            <a:extLst>
              <a:ext uri="{FF2B5EF4-FFF2-40B4-BE49-F238E27FC236}">
                <a16:creationId xmlns:a16="http://schemas.microsoft.com/office/drawing/2014/main" id="{AE433CBB-8664-4DDB-A9F3-9CFCDBD001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47" b="21806"/>
          <a:stretch/>
        </p:blipFill>
        <p:spPr bwMode="auto">
          <a:xfrm>
            <a:off x="7436358" y="5356108"/>
            <a:ext cx="4139195" cy="1415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3">
            <a:extLst>
              <a:ext uri="{FF2B5EF4-FFF2-40B4-BE49-F238E27FC236}">
                <a16:creationId xmlns:a16="http://schemas.microsoft.com/office/drawing/2014/main" id="{FC1D2388-3465-4C1A-9472-534F893BEE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tx1">
                <a:lumMod val="75000"/>
                <a:lumOff val="25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8600" y="3873991"/>
            <a:ext cx="1582928" cy="81487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5" descr="http://www.whymeridian.com/Portals/225506/images/Meridian_DMS_Benefits.PNG">
            <a:extLst>
              <a:ext uri="{FF2B5EF4-FFF2-40B4-BE49-F238E27FC236}">
                <a16:creationId xmlns:a16="http://schemas.microsoft.com/office/drawing/2014/main" id="{E087D63E-6463-4325-A953-69EA42AC80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tx1">
                <a:lumMod val="75000"/>
                <a:lumOff val="25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9400" y="5233719"/>
            <a:ext cx="1022712" cy="96616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7" descr="https://evbdn.eventbrite.com/s3-s3/eventlogos/1498083/graphdb.png">
            <a:extLst>
              <a:ext uri="{FF2B5EF4-FFF2-40B4-BE49-F238E27FC236}">
                <a16:creationId xmlns:a16="http://schemas.microsoft.com/office/drawing/2014/main" id="{7BF5D0E9-EC25-4D59-9515-89CC8545D1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DFDFB"/>
              </a:clrFrom>
              <a:clrTo>
                <a:srgbClr val="FDFDFB">
                  <a:alpha val="0"/>
                </a:srgbClr>
              </a:clrTo>
            </a:clrChange>
            <a:duotone>
              <a:prstClr val="black"/>
              <a:schemeClr val="tx1">
                <a:lumMod val="75000"/>
                <a:lumOff val="25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5456" y="2311963"/>
            <a:ext cx="1392544" cy="108958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3 CuadroTexto">
            <a:extLst>
              <a:ext uri="{FF2B5EF4-FFF2-40B4-BE49-F238E27FC236}">
                <a16:creationId xmlns:a16="http://schemas.microsoft.com/office/drawing/2014/main" id="{D0480965-E048-441A-B714-930027D14344}"/>
              </a:ext>
            </a:extLst>
          </p:cNvPr>
          <p:cNvSpPr txBox="1"/>
          <p:nvPr/>
        </p:nvSpPr>
        <p:spPr>
          <a:xfrm>
            <a:off x="1248664" y="1870458"/>
            <a:ext cx="1455142" cy="3590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733" dirty="0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Clave-Valor</a:t>
            </a:r>
            <a:endParaRPr lang="en-US" sz="1733" dirty="0">
              <a:solidFill>
                <a:srgbClr val="C0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12 CuadroTexto">
            <a:extLst>
              <a:ext uri="{FF2B5EF4-FFF2-40B4-BE49-F238E27FC236}">
                <a16:creationId xmlns:a16="http://schemas.microsoft.com/office/drawing/2014/main" id="{9860067C-CB97-4099-A171-1C5E069A5FFD}"/>
              </a:ext>
            </a:extLst>
          </p:cNvPr>
          <p:cNvSpPr txBox="1"/>
          <p:nvPr/>
        </p:nvSpPr>
        <p:spPr>
          <a:xfrm>
            <a:off x="1249174" y="3352802"/>
            <a:ext cx="910121" cy="3590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733" dirty="0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Grafos</a:t>
            </a:r>
            <a:endParaRPr lang="en-US" sz="1733" dirty="0">
              <a:solidFill>
                <a:srgbClr val="C0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0" name="13 CuadroTexto">
            <a:extLst>
              <a:ext uri="{FF2B5EF4-FFF2-40B4-BE49-F238E27FC236}">
                <a16:creationId xmlns:a16="http://schemas.microsoft.com/office/drawing/2014/main" id="{9F37B2B8-E720-4B1B-98B6-30C0BA622F3C}"/>
              </a:ext>
            </a:extLst>
          </p:cNvPr>
          <p:cNvSpPr txBox="1"/>
          <p:nvPr/>
        </p:nvSpPr>
        <p:spPr>
          <a:xfrm>
            <a:off x="1248664" y="6125212"/>
            <a:ext cx="1576072" cy="3590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733" dirty="0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Documentos</a:t>
            </a:r>
            <a:endParaRPr lang="en-US" sz="1733" dirty="0">
              <a:solidFill>
                <a:srgbClr val="C0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1" name="14 CuadroTexto">
            <a:extLst>
              <a:ext uri="{FF2B5EF4-FFF2-40B4-BE49-F238E27FC236}">
                <a16:creationId xmlns:a16="http://schemas.microsoft.com/office/drawing/2014/main" id="{3AB93222-C624-4A37-BBB1-64E1AE4B0A56}"/>
              </a:ext>
            </a:extLst>
          </p:cNvPr>
          <p:cNvSpPr txBox="1"/>
          <p:nvPr/>
        </p:nvSpPr>
        <p:spPr>
          <a:xfrm>
            <a:off x="1261366" y="4732530"/>
            <a:ext cx="2493375" cy="3590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733" dirty="0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Familia de Columnas</a:t>
            </a:r>
            <a:endParaRPr lang="en-US" sz="1733" dirty="0">
              <a:solidFill>
                <a:srgbClr val="C0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2" name="3 Marcador de contenido">
            <a:extLst>
              <a:ext uri="{FF2B5EF4-FFF2-40B4-BE49-F238E27FC236}">
                <a16:creationId xmlns:a16="http://schemas.microsoft.com/office/drawing/2014/main" id="{BB81CB77-02E0-4706-A25D-6E5C882543D8}"/>
              </a:ext>
            </a:extLst>
          </p:cNvPr>
          <p:cNvSpPr txBox="1">
            <a:spLocks/>
          </p:cNvSpPr>
          <p:nvPr/>
        </p:nvSpPr>
        <p:spPr>
          <a:xfrm>
            <a:off x="4150868" y="794259"/>
            <a:ext cx="6570980" cy="490312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rgbClr val="C00000"/>
              </a:buClr>
              <a:buFont typeface="Wingdings" pitchFamily="2" charset="2"/>
              <a:buNone/>
              <a:defRPr lang="es-ES" sz="26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366713" indent="-285750" algn="l" defTabSz="914400" rtl="0" eaLnBrk="1" latinLnBrk="0" hangingPunct="1">
              <a:spcBef>
                <a:spcPct val="20000"/>
              </a:spcBef>
              <a:buClr>
                <a:srgbClr val="C00000"/>
              </a:buClr>
              <a:buFont typeface="Wingdings" pitchFamily="2" charset="2"/>
              <a:buChar char="§"/>
              <a:defRPr lang="es-ES" sz="24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708025" indent="-228600" algn="l" defTabSz="914400" rtl="0" eaLnBrk="1" latinLnBrk="0" hangingPunct="1">
              <a:spcBef>
                <a:spcPct val="20000"/>
              </a:spcBef>
              <a:buClr>
                <a:srgbClr val="C00000"/>
              </a:buClr>
              <a:buFont typeface="Wingdings" pitchFamily="2" charset="2"/>
              <a:buChar char="§"/>
              <a:tabLst/>
              <a:defRPr lang="es-ES" sz="24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708025" indent="-228600" algn="l" defTabSz="914400" rtl="0" eaLnBrk="1" latinLnBrk="0" hangingPunct="1">
              <a:spcBef>
                <a:spcPct val="20000"/>
              </a:spcBef>
              <a:buClr>
                <a:srgbClr val="C00000"/>
              </a:buClr>
              <a:buFont typeface="Wingdings" pitchFamily="2" charset="2"/>
              <a:buChar char="§"/>
              <a:defRPr lang="es-ES" sz="22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708025" indent="-228600" algn="l" defTabSz="914400" rtl="0" eaLnBrk="1" latinLnBrk="0" hangingPunct="1">
              <a:spcBef>
                <a:spcPct val="20000"/>
              </a:spcBef>
              <a:buClr>
                <a:srgbClr val="C00000"/>
              </a:buClr>
              <a:buFont typeface="Wingdings" pitchFamily="2" charset="2"/>
              <a:buChar char="§"/>
              <a:defRPr lang="es-ES" sz="22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Bases de Datos de nueva generación que en su mayoría abordan </a:t>
            </a:r>
            <a:r>
              <a:rPr lang="es-ES" sz="3033" dirty="0">
                <a:solidFill>
                  <a:srgbClr val="C00000"/>
                </a:solidFill>
              </a:rPr>
              <a:t>algunas</a:t>
            </a:r>
            <a:r>
              <a:rPr lang="es-ES" dirty="0"/>
              <a:t> de las siguientes características:</a:t>
            </a:r>
          </a:p>
          <a:p>
            <a:pPr lvl="1"/>
            <a:r>
              <a:rPr lang="es-ES" sz="2600" b="1" dirty="0"/>
              <a:t>no relacional</a:t>
            </a:r>
            <a:r>
              <a:rPr lang="es-ES" sz="2600" dirty="0"/>
              <a:t>,</a:t>
            </a:r>
          </a:p>
          <a:p>
            <a:pPr lvl="1"/>
            <a:r>
              <a:rPr lang="es-ES" sz="2600" dirty="0"/>
              <a:t>distribuida,</a:t>
            </a:r>
          </a:p>
          <a:p>
            <a:pPr lvl="1"/>
            <a:r>
              <a:rPr lang="es-ES" sz="2600" dirty="0"/>
              <a:t>open-</a:t>
            </a:r>
            <a:r>
              <a:rPr lang="es-ES" sz="2600" dirty="0" err="1"/>
              <a:t>source</a:t>
            </a:r>
            <a:r>
              <a:rPr lang="es-ES" sz="2600" dirty="0"/>
              <a:t>, y</a:t>
            </a:r>
          </a:p>
          <a:p>
            <a:pPr lvl="1"/>
            <a:r>
              <a:rPr lang="es-ES" sz="2600" dirty="0"/>
              <a:t>horizontalmente escalable</a:t>
            </a:r>
          </a:p>
          <a:p>
            <a:pPr lvl="1"/>
            <a:endParaRPr lang="es-ES" sz="2600" dirty="0"/>
          </a:p>
          <a:p>
            <a:pPr marL="87707" lvl="1" indent="0">
              <a:buNone/>
            </a:pPr>
            <a:r>
              <a:rPr lang="es-ES" sz="2600" dirty="0"/>
              <a:t>Utilizan otros lenguajes de consulta diferentes a SQL</a:t>
            </a:r>
          </a:p>
          <a:p>
            <a:pPr marL="87707" lvl="1" indent="0">
              <a:buNone/>
            </a:pPr>
            <a:endParaRPr lang="es-ES" sz="2600" dirty="0"/>
          </a:p>
        </p:txBody>
      </p:sp>
    </p:spTree>
    <p:extLst>
      <p:ext uri="{BB962C8B-B14F-4D97-AF65-F5344CB8AC3E}">
        <p14:creationId xmlns:p14="http://schemas.microsoft.com/office/powerpoint/2010/main" val="35446459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000"/>
    </mc:Choice>
    <mc:Fallback>
      <p:transition spd="slow" advTm="8000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EC47A3-64B5-4BCD-B5E0-28BF455C47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9972" y="1"/>
            <a:ext cx="6869028" cy="430129"/>
          </a:xfrm>
        </p:spPr>
        <p:txBody>
          <a:bodyPr/>
          <a:lstStyle/>
          <a:p>
            <a:r>
              <a:rPr lang="es-ES" dirty="0"/>
              <a:t>Bases de Datos NoSQL</a:t>
            </a:r>
          </a:p>
        </p:txBody>
      </p:sp>
      <p:pic>
        <p:nvPicPr>
          <p:cNvPr id="7" name="Picture 3">
            <a:extLst>
              <a:ext uri="{FF2B5EF4-FFF2-40B4-BE49-F238E27FC236}">
                <a16:creationId xmlns:a16="http://schemas.microsoft.com/office/drawing/2014/main" id="{4EBDCB7E-3080-48D3-BD7C-0D994713A2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8319" y="842916"/>
            <a:ext cx="5097463" cy="53967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2 CuadroTexto">
            <a:extLst>
              <a:ext uri="{FF2B5EF4-FFF2-40B4-BE49-F238E27FC236}">
                <a16:creationId xmlns:a16="http://schemas.microsoft.com/office/drawing/2014/main" id="{9A9F9908-6406-4539-BED6-A64D9C78A5FF}"/>
              </a:ext>
            </a:extLst>
          </p:cNvPr>
          <p:cNvSpPr txBox="1"/>
          <p:nvPr/>
        </p:nvSpPr>
        <p:spPr>
          <a:xfrm>
            <a:off x="1405275" y="1204395"/>
            <a:ext cx="4007828" cy="48127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ES" sz="26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Clave - Valor</a:t>
            </a:r>
          </a:p>
          <a:p>
            <a:pPr>
              <a:lnSpc>
                <a:spcPct val="150000"/>
              </a:lnSpc>
            </a:pPr>
            <a:endParaRPr lang="es-ES" sz="26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50000"/>
              </a:lnSpc>
            </a:pPr>
            <a:r>
              <a:rPr lang="es-ES" sz="26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Familia de columnas</a:t>
            </a:r>
          </a:p>
          <a:p>
            <a:pPr>
              <a:lnSpc>
                <a:spcPct val="150000"/>
              </a:lnSpc>
            </a:pPr>
            <a:endParaRPr lang="es-ES" sz="26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50000"/>
              </a:lnSpc>
            </a:pPr>
            <a:r>
              <a:rPr lang="es-ES" sz="26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Documentos</a:t>
            </a:r>
          </a:p>
          <a:p>
            <a:pPr>
              <a:lnSpc>
                <a:spcPct val="150000"/>
              </a:lnSpc>
            </a:pPr>
            <a:endParaRPr lang="es-ES" sz="26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50000"/>
              </a:lnSpc>
            </a:pPr>
            <a:endParaRPr lang="es-ES" sz="26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50000"/>
              </a:lnSpc>
            </a:pPr>
            <a:r>
              <a:rPr lang="es-ES" sz="26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Grafos</a:t>
            </a:r>
            <a:endParaRPr lang="en-US" sz="26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9" name="Picture 2" descr="http://www-cdn.winshuttle.com/wp-content/uploads/sap-timeline/500px-Hadoop_logo.svg.png">
            <a:extLst>
              <a:ext uri="{FF2B5EF4-FFF2-40B4-BE49-F238E27FC236}">
                <a16:creationId xmlns:a16="http://schemas.microsoft.com/office/drawing/2014/main" id="{7BDAD456-57CE-49CF-839F-BF35B3DC9B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1925" y="1871151"/>
            <a:ext cx="2248670" cy="584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07D9BCBA-697B-481C-9082-4516BCEA89FD}"/>
              </a:ext>
            </a:extLst>
          </p:cNvPr>
          <p:cNvSpPr/>
          <p:nvPr/>
        </p:nvSpPr>
        <p:spPr>
          <a:xfrm>
            <a:off x="5648540" y="6121497"/>
            <a:ext cx="1707519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00">
                <a:latin typeface="Verdana" panose="020B0604030504040204" pitchFamily="34" charset="0"/>
                <a:ea typeface="Verdana" panose="020B0604030504040204" pitchFamily="34" charset="0"/>
                <a:hlinkClick r:id="rId4"/>
              </a:rPr>
              <a:t>http://neo4j.com/</a:t>
            </a:r>
            <a:endParaRPr lang="es-ES" sz="13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397C2D71-2809-434D-87E1-9157FE3FB42A}"/>
              </a:ext>
            </a:extLst>
          </p:cNvPr>
          <p:cNvSpPr/>
          <p:nvPr/>
        </p:nvSpPr>
        <p:spPr>
          <a:xfrm>
            <a:off x="5600460" y="4549745"/>
            <a:ext cx="2512226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00" dirty="0">
                <a:latin typeface="Verdana" panose="020B0604030504040204" pitchFamily="34" charset="0"/>
                <a:ea typeface="Verdana" panose="020B0604030504040204" pitchFamily="34" charset="0"/>
                <a:hlinkClick r:id="rId5"/>
              </a:rPr>
              <a:t>http://</a:t>
            </a:r>
            <a:r>
              <a:rPr lang="en-US" sz="1300" dirty="0" err="1">
                <a:latin typeface="Verdana" panose="020B0604030504040204" pitchFamily="34" charset="0"/>
                <a:ea typeface="Verdana" panose="020B0604030504040204" pitchFamily="34" charset="0"/>
                <a:hlinkClick r:id="rId5"/>
              </a:rPr>
              <a:t>couchdb.apache.org</a:t>
            </a:r>
            <a:r>
              <a:rPr lang="en-US" sz="1300" dirty="0">
                <a:latin typeface="Verdana" panose="020B0604030504040204" pitchFamily="34" charset="0"/>
                <a:ea typeface="Verdana" panose="020B0604030504040204" pitchFamily="34" charset="0"/>
                <a:hlinkClick r:id="rId5"/>
              </a:rPr>
              <a:t>/</a:t>
            </a:r>
            <a:endParaRPr lang="es-ES" sz="13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E70E6F81-2400-40AD-9F6E-C1223B18570D}"/>
              </a:ext>
            </a:extLst>
          </p:cNvPr>
          <p:cNvSpPr/>
          <p:nvPr/>
        </p:nvSpPr>
        <p:spPr>
          <a:xfrm>
            <a:off x="5586399" y="3044033"/>
            <a:ext cx="2655150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00" dirty="0">
                <a:latin typeface="Verdana" panose="020B0604030504040204" pitchFamily="34" charset="0"/>
                <a:ea typeface="Verdana" panose="020B0604030504040204" pitchFamily="34" charset="0"/>
                <a:hlinkClick r:id="rId6"/>
              </a:rPr>
              <a:t>http://</a:t>
            </a:r>
            <a:r>
              <a:rPr lang="en-US" sz="1300" dirty="0" err="1">
                <a:latin typeface="Verdana" panose="020B0604030504040204" pitchFamily="34" charset="0"/>
                <a:ea typeface="Verdana" panose="020B0604030504040204" pitchFamily="34" charset="0"/>
                <a:hlinkClick r:id="rId6"/>
              </a:rPr>
              <a:t>cassandra.apache.org</a:t>
            </a:r>
            <a:r>
              <a:rPr lang="en-US" sz="1300" dirty="0">
                <a:latin typeface="Verdana" panose="020B0604030504040204" pitchFamily="34" charset="0"/>
                <a:ea typeface="Verdana" panose="020B0604030504040204" pitchFamily="34" charset="0"/>
                <a:hlinkClick r:id="rId6"/>
              </a:rPr>
              <a:t>/</a:t>
            </a:r>
            <a:endParaRPr lang="es-ES" sz="13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BFF11C80-ED38-42C6-AD15-2206C6B01F06}"/>
              </a:ext>
            </a:extLst>
          </p:cNvPr>
          <p:cNvSpPr/>
          <p:nvPr/>
        </p:nvSpPr>
        <p:spPr>
          <a:xfrm>
            <a:off x="8350820" y="3044033"/>
            <a:ext cx="2433680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00" dirty="0">
                <a:latin typeface="Verdana" panose="020B0604030504040204" pitchFamily="34" charset="0"/>
                <a:ea typeface="Verdana" panose="020B0604030504040204" pitchFamily="34" charset="0"/>
                <a:hlinkClick r:id="rId7"/>
              </a:rPr>
              <a:t>http://</a:t>
            </a:r>
            <a:r>
              <a:rPr lang="en-US" sz="1300" dirty="0" err="1">
                <a:latin typeface="Verdana" panose="020B0604030504040204" pitchFamily="34" charset="0"/>
                <a:ea typeface="Verdana" panose="020B0604030504040204" pitchFamily="34" charset="0"/>
                <a:hlinkClick r:id="rId7"/>
              </a:rPr>
              <a:t>hadoop.apache.org</a:t>
            </a:r>
            <a:r>
              <a:rPr lang="en-US" sz="1300" dirty="0">
                <a:latin typeface="Verdana" panose="020B0604030504040204" pitchFamily="34" charset="0"/>
                <a:ea typeface="Verdana" panose="020B0604030504040204" pitchFamily="34" charset="0"/>
                <a:hlinkClick r:id="rId7"/>
              </a:rPr>
              <a:t>/</a:t>
            </a:r>
            <a:endParaRPr lang="en-US" sz="13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C9066729-5749-4BE5-9FB4-9C8DB3F61BB2}"/>
              </a:ext>
            </a:extLst>
          </p:cNvPr>
          <p:cNvSpPr/>
          <p:nvPr/>
        </p:nvSpPr>
        <p:spPr>
          <a:xfrm>
            <a:off x="8416369" y="4549745"/>
            <a:ext cx="2495298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00" dirty="0">
                <a:latin typeface="Verdana" panose="020B0604030504040204" pitchFamily="34" charset="0"/>
                <a:ea typeface="Verdana" panose="020B0604030504040204" pitchFamily="34" charset="0"/>
                <a:hlinkClick r:id="rId8"/>
              </a:rPr>
              <a:t>https://</a:t>
            </a:r>
            <a:r>
              <a:rPr lang="en-US" sz="1300" dirty="0" err="1">
                <a:latin typeface="Verdana" panose="020B0604030504040204" pitchFamily="34" charset="0"/>
                <a:ea typeface="Verdana" panose="020B0604030504040204" pitchFamily="34" charset="0"/>
                <a:hlinkClick r:id="rId8"/>
              </a:rPr>
              <a:t>www.mongodb.org</a:t>
            </a:r>
            <a:r>
              <a:rPr lang="en-US" sz="1300" dirty="0">
                <a:latin typeface="Verdana" panose="020B0604030504040204" pitchFamily="34" charset="0"/>
                <a:ea typeface="Verdana" panose="020B0604030504040204" pitchFamily="34" charset="0"/>
                <a:hlinkClick r:id="rId8"/>
              </a:rPr>
              <a:t>/</a:t>
            </a:r>
            <a:endParaRPr lang="en-US" sz="13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8FC1CE80-DDF4-442E-9410-C6981010BD06}"/>
              </a:ext>
            </a:extLst>
          </p:cNvPr>
          <p:cNvSpPr/>
          <p:nvPr/>
        </p:nvSpPr>
        <p:spPr>
          <a:xfrm>
            <a:off x="6696435" y="1868521"/>
            <a:ext cx="1443024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00" dirty="0">
                <a:latin typeface="Verdana" panose="020B0604030504040204" pitchFamily="34" charset="0"/>
                <a:ea typeface="Verdana" panose="020B0604030504040204" pitchFamily="34" charset="0"/>
                <a:hlinkClick r:id="rId9"/>
              </a:rPr>
              <a:t>http://</a:t>
            </a:r>
            <a:r>
              <a:rPr lang="en-US" sz="1300" dirty="0" err="1">
                <a:latin typeface="Verdana" panose="020B0604030504040204" pitchFamily="34" charset="0"/>
                <a:ea typeface="Verdana" panose="020B0604030504040204" pitchFamily="34" charset="0"/>
                <a:hlinkClick r:id="rId9"/>
              </a:rPr>
              <a:t>redis.io</a:t>
            </a:r>
            <a:r>
              <a:rPr lang="en-US" sz="1300" dirty="0">
                <a:latin typeface="Verdana" panose="020B0604030504040204" pitchFamily="34" charset="0"/>
                <a:ea typeface="Verdana" panose="020B0604030504040204" pitchFamily="34" charset="0"/>
                <a:hlinkClick r:id="rId9"/>
              </a:rPr>
              <a:t>/</a:t>
            </a:r>
            <a:endParaRPr lang="en-US" sz="13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3E1022B8-FAD7-418B-929C-FBD74E710852}"/>
              </a:ext>
            </a:extLst>
          </p:cNvPr>
          <p:cNvSpPr/>
          <p:nvPr/>
        </p:nvSpPr>
        <p:spPr>
          <a:xfrm>
            <a:off x="5558549" y="626969"/>
            <a:ext cx="2157065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00" dirty="0">
                <a:latin typeface="Verdana" panose="020B0604030504040204" pitchFamily="34" charset="0"/>
                <a:ea typeface="Verdana" panose="020B0604030504040204" pitchFamily="34" charset="0"/>
                <a:hlinkClick r:id="rId10"/>
              </a:rPr>
              <a:t>https://</a:t>
            </a:r>
            <a:r>
              <a:rPr lang="en-US" sz="1300" dirty="0" err="1">
                <a:latin typeface="Verdana" panose="020B0604030504040204" pitchFamily="34" charset="0"/>
                <a:ea typeface="Verdana" panose="020B0604030504040204" pitchFamily="34" charset="0"/>
                <a:hlinkClick r:id="rId10"/>
              </a:rPr>
              <a:t>www.elastic.co</a:t>
            </a:r>
            <a:r>
              <a:rPr lang="en-US" sz="1300" dirty="0">
                <a:latin typeface="Verdana" panose="020B0604030504040204" pitchFamily="34" charset="0"/>
                <a:ea typeface="Verdana" panose="020B0604030504040204" pitchFamily="34" charset="0"/>
                <a:hlinkClick r:id="rId10"/>
              </a:rPr>
              <a:t>/</a:t>
            </a:r>
            <a:endParaRPr lang="es-ES" sz="13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575084BF-1827-4D18-84C9-9004A24D6DAD}"/>
              </a:ext>
            </a:extLst>
          </p:cNvPr>
          <p:cNvSpPr/>
          <p:nvPr/>
        </p:nvSpPr>
        <p:spPr>
          <a:xfrm>
            <a:off x="9054357" y="930753"/>
            <a:ext cx="1640193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300" dirty="0">
                <a:latin typeface="Verdana" panose="020B0604030504040204" pitchFamily="34" charset="0"/>
                <a:ea typeface="Verdana" panose="020B0604030504040204" pitchFamily="34" charset="0"/>
                <a:hlinkClick r:id="rId11"/>
              </a:rPr>
              <a:t>https://</a:t>
            </a:r>
            <a:r>
              <a:rPr lang="es-ES" sz="1300" dirty="0" err="1">
                <a:latin typeface="Verdana" panose="020B0604030504040204" pitchFamily="34" charset="0"/>
                <a:ea typeface="Verdana" panose="020B0604030504040204" pitchFamily="34" charset="0"/>
                <a:hlinkClick r:id="rId11"/>
              </a:rPr>
              <a:t>riak.com</a:t>
            </a:r>
            <a:r>
              <a:rPr lang="es-ES" sz="1300" dirty="0">
                <a:latin typeface="Verdana" panose="020B0604030504040204" pitchFamily="34" charset="0"/>
                <a:ea typeface="Verdana" panose="020B0604030504040204" pitchFamily="34" charset="0"/>
                <a:hlinkClick r:id="rId11"/>
              </a:rPr>
              <a:t>/</a:t>
            </a:r>
            <a:endParaRPr lang="es-ES" sz="13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F8EC71DF-D758-4950-8A60-3D004C74A480}"/>
              </a:ext>
            </a:extLst>
          </p:cNvPr>
          <p:cNvSpPr/>
          <p:nvPr/>
        </p:nvSpPr>
        <p:spPr>
          <a:xfrm>
            <a:off x="8948929" y="5274818"/>
            <a:ext cx="1783080" cy="10962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950"/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BBD81858-B155-4FB2-A67E-A29CC9B58C91}"/>
              </a:ext>
            </a:extLst>
          </p:cNvPr>
          <p:cNvSpPr/>
          <p:nvPr/>
        </p:nvSpPr>
        <p:spPr>
          <a:xfrm>
            <a:off x="3335528" y="6790836"/>
            <a:ext cx="7713472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1300" dirty="0">
                <a:latin typeface="Verdana" panose="020B0604030504040204" pitchFamily="34" charset="0"/>
                <a:ea typeface="Verdana" panose="020B0604030504040204" pitchFamily="34" charset="0"/>
                <a:hlinkClick r:id="rId12"/>
              </a:rPr>
              <a:t>https://</a:t>
            </a:r>
            <a:r>
              <a:rPr lang="es-ES" sz="1300" dirty="0" err="1">
                <a:latin typeface="Verdana" panose="020B0604030504040204" pitchFamily="34" charset="0"/>
                <a:ea typeface="Verdana" panose="020B0604030504040204" pitchFamily="34" charset="0"/>
                <a:hlinkClick r:id="rId12"/>
              </a:rPr>
              <a:t>www.acens.com</a:t>
            </a:r>
            <a:r>
              <a:rPr lang="es-ES" sz="1300" dirty="0">
                <a:latin typeface="Verdana" panose="020B0604030504040204" pitchFamily="34" charset="0"/>
                <a:ea typeface="Verdana" panose="020B0604030504040204" pitchFamily="34" charset="0"/>
                <a:hlinkClick r:id="rId12"/>
              </a:rPr>
              <a:t>/</a:t>
            </a:r>
            <a:r>
              <a:rPr lang="es-ES" sz="1300" dirty="0" err="1">
                <a:latin typeface="Verdana" panose="020B0604030504040204" pitchFamily="34" charset="0"/>
                <a:ea typeface="Verdana" panose="020B0604030504040204" pitchFamily="34" charset="0"/>
                <a:hlinkClick r:id="rId12"/>
              </a:rPr>
              <a:t>wp-content</a:t>
            </a:r>
            <a:r>
              <a:rPr lang="es-ES" sz="1300" dirty="0">
                <a:latin typeface="Verdana" panose="020B0604030504040204" pitchFamily="34" charset="0"/>
                <a:ea typeface="Verdana" panose="020B0604030504040204" pitchFamily="34" charset="0"/>
                <a:hlinkClick r:id="rId12"/>
              </a:rPr>
              <a:t>/</a:t>
            </a:r>
            <a:r>
              <a:rPr lang="es-ES" sz="1300" dirty="0" err="1">
                <a:latin typeface="Verdana" panose="020B0604030504040204" pitchFamily="34" charset="0"/>
                <a:ea typeface="Verdana" panose="020B0604030504040204" pitchFamily="34" charset="0"/>
                <a:hlinkClick r:id="rId12"/>
              </a:rPr>
              <a:t>images</a:t>
            </a:r>
            <a:r>
              <a:rPr lang="es-ES" sz="1300" dirty="0">
                <a:latin typeface="Verdana" panose="020B0604030504040204" pitchFamily="34" charset="0"/>
                <a:ea typeface="Verdana" panose="020B0604030504040204" pitchFamily="34" charset="0"/>
                <a:hlinkClick r:id="rId12"/>
              </a:rPr>
              <a:t>/2014/02/</a:t>
            </a:r>
            <a:r>
              <a:rPr lang="es-ES" sz="1300" dirty="0" err="1">
                <a:latin typeface="Verdana" panose="020B0604030504040204" pitchFamily="34" charset="0"/>
                <a:ea typeface="Verdana" panose="020B0604030504040204" pitchFamily="34" charset="0"/>
                <a:hlinkClick r:id="rId12"/>
              </a:rPr>
              <a:t>bbdd-nosql-wp-acens.pdf</a:t>
            </a:r>
            <a:endParaRPr lang="es-ES" sz="13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81186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000"/>
    </mc:Choice>
    <mc:Fallback>
      <p:transition spd="slow" advTm="8000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F7F7900-8CE7-410F-8DEB-F7999E8CB3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Escenario actual Bases de Datos</a:t>
            </a:r>
          </a:p>
        </p:txBody>
      </p:sp>
      <p:grpSp>
        <p:nvGrpSpPr>
          <p:cNvPr id="3" name="4 Grupo">
            <a:extLst>
              <a:ext uri="{FF2B5EF4-FFF2-40B4-BE49-F238E27FC236}">
                <a16:creationId xmlns:a16="http://schemas.microsoft.com/office/drawing/2014/main" id="{655A5A6D-5FE3-4049-B0A9-9DB5F1C2B101}"/>
              </a:ext>
            </a:extLst>
          </p:cNvPr>
          <p:cNvGrpSpPr/>
          <p:nvPr/>
        </p:nvGrpSpPr>
        <p:grpSpPr>
          <a:xfrm>
            <a:off x="2222454" y="668815"/>
            <a:ext cx="9787128" cy="5746511"/>
            <a:chOff x="0" y="1523048"/>
            <a:chExt cx="9144000" cy="5368049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89538E5-1B8A-48DC-B981-A41798202AF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biLevel thresh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523048"/>
              <a:ext cx="9144000" cy="5368049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3 CuadroTexto">
              <a:extLst>
                <a:ext uri="{FF2B5EF4-FFF2-40B4-BE49-F238E27FC236}">
                  <a16:creationId xmlns:a16="http://schemas.microsoft.com/office/drawing/2014/main" id="{9FD22FA2-DBD7-4F53-A86C-7BB0F34464F2}"/>
                </a:ext>
              </a:extLst>
            </p:cNvPr>
            <p:cNvSpPr txBox="1"/>
            <p:nvPr/>
          </p:nvSpPr>
          <p:spPr>
            <a:xfrm>
              <a:off x="45720" y="1676400"/>
              <a:ext cx="1635752" cy="335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733" b="1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Relacionales</a:t>
              </a:r>
              <a:endParaRPr lang="en-US" sz="1733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6" name="6 CuadroTexto">
              <a:extLst>
                <a:ext uri="{FF2B5EF4-FFF2-40B4-BE49-F238E27FC236}">
                  <a16:creationId xmlns:a16="http://schemas.microsoft.com/office/drawing/2014/main" id="{3CDFADBE-FB2C-49E5-9FE0-7E5526824481}"/>
                </a:ext>
              </a:extLst>
            </p:cNvPr>
            <p:cNvSpPr txBox="1"/>
            <p:nvPr/>
          </p:nvSpPr>
          <p:spPr>
            <a:xfrm>
              <a:off x="1897720" y="1688738"/>
              <a:ext cx="1518934" cy="335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733" b="1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Clave-Valor</a:t>
              </a:r>
              <a:endParaRPr lang="en-US" sz="1733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7" name="7 CuadroTexto">
              <a:extLst>
                <a:ext uri="{FF2B5EF4-FFF2-40B4-BE49-F238E27FC236}">
                  <a16:creationId xmlns:a16="http://schemas.microsoft.com/office/drawing/2014/main" id="{8BED3ABD-F263-41AF-8ED4-4D41685FE702}"/>
                </a:ext>
              </a:extLst>
            </p:cNvPr>
            <p:cNvSpPr txBox="1"/>
            <p:nvPr/>
          </p:nvSpPr>
          <p:spPr>
            <a:xfrm>
              <a:off x="3739896" y="1661160"/>
              <a:ext cx="1370665" cy="5844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733" b="1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Familia de</a:t>
              </a:r>
              <a:br>
                <a:rPr lang="es-ES" sz="1733" b="1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</a:br>
              <a:r>
                <a:rPr lang="es-ES" sz="1733" b="1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Columnas</a:t>
              </a:r>
              <a:endParaRPr lang="en-US" sz="1733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8" name="8 CuadroTexto">
              <a:extLst>
                <a:ext uri="{FF2B5EF4-FFF2-40B4-BE49-F238E27FC236}">
                  <a16:creationId xmlns:a16="http://schemas.microsoft.com/office/drawing/2014/main" id="{BEFAD81D-66EE-43ED-8AC0-C7D7C19F8AE6}"/>
                </a:ext>
              </a:extLst>
            </p:cNvPr>
            <p:cNvSpPr txBox="1"/>
            <p:nvPr/>
          </p:nvSpPr>
          <p:spPr>
            <a:xfrm>
              <a:off x="5489448" y="1676400"/>
              <a:ext cx="1623771" cy="335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733" b="1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Documentos</a:t>
              </a:r>
              <a:endParaRPr lang="en-US" sz="1733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9" name="9 CuadroTexto">
              <a:extLst>
                <a:ext uri="{FF2B5EF4-FFF2-40B4-BE49-F238E27FC236}">
                  <a16:creationId xmlns:a16="http://schemas.microsoft.com/office/drawing/2014/main" id="{CFBBBDDD-B854-49E3-802B-67C9916A14D8}"/>
                </a:ext>
              </a:extLst>
            </p:cNvPr>
            <p:cNvSpPr txBox="1"/>
            <p:nvPr/>
          </p:nvSpPr>
          <p:spPr>
            <a:xfrm>
              <a:off x="7413812" y="1676400"/>
              <a:ext cx="936341" cy="3353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733" b="1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Grafos</a:t>
              </a:r>
              <a:endParaRPr lang="en-US" sz="1733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140911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000"/>
    </mc:Choice>
    <mc:Fallback>
      <p:transition spd="slow" advTm="8000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5129741-7833-4DD0-AEB2-85CD4BC448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D9ABA8C-A18C-43E1-95D7-7866955FFB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0704" y="493762"/>
            <a:ext cx="9627394" cy="6057106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180450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000"/>
    </mc:Choice>
    <mc:Fallback>
      <p:transition spd="slow" advTm="8000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2 CuadroTexto">
            <a:extLst>
              <a:ext uri="{FF2B5EF4-FFF2-40B4-BE49-F238E27FC236}">
                <a16:creationId xmlns:a16="http://schemas.microsoft.com/office/drawing/2014/main" id="{34B39DB0-BD01-4643-B11A-C67AB72A899A}"/>
              </a:ext>
            </a:extLst>
          </p:cNvPr>
          <p:cNvSpPr txBox="1"/>
          <p:nvPr/>
        </p:nvSpPr>
        <p:spPr>
          <a:xfrm>
            <a:off x="5076075" y="817118"/>
            <a:ext cx="1547218" cy="18928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1950" b="1" dirty="0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Velocidad</a:t>
            </a:r>
          </a:p>
          <a:p>
            <a:pPr algn="ctr"/>
            <a:endParaRPr lang="es-ES" sz="1950" b="1" dirty="0">
              <a:solidFill>
                <a:srgbClr val="C0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endParaRPr lang="es-ES" sz="1950" b="1" dirty="0">
              <a:solidFill>
                <a:srgbClr val="C0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endParaRPr lang="es-ES" sz="1950" b="1" dirty="0">
              <a:solidFill>
                <a:srgbClr val="C0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br>
              <a:rPr lang="es-ES" sz="1950" b="1" dirty="0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endParaRPr lang="es-ES" sz="1950" b="1" dirty="0">
              <a:solidFill>
                <a:srgbClr val="C0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1" name="10 CuadroTexto">
            <a:extLst>
              <a:ext uri="{FF2B5EF4-FFF2-40B4-BE49-F238E27FC236}">
                <a16:creationId xmlns:a16="http://schemas.microsoft.com/office/drawing/2014/main" id="{DF187ECE-0E2F-463E-AD79-647EF3DA650C}"/>
              </a:ext>
            </a:extLst>
          </p:cNvPr>
          <p:cNvSpPr txBox="1"/>
          <p:nvPr/>
        </p:nvSpPr>
        <p:spPr>
          <a:xfrm>
            <a:off x="8559404" y="817118"/>
            <a:ext cx="1435008" cy="18928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1950" b="1" dirty="0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Variedad</a:t>
            </a:r>
          </a:p>
          <a:p>
            <a:pPr algn="ctr"/>
            <a:endParaRPr lang="es-ES" sz="1950" b="1" dirty="0">
              <a:solidFill>
                <a:srgbClr val="C0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endParaRPr lang="es-ES" sz="1950" b="1" dirty="0">
              <a:solidFill>
                <a:srgbClr val="C0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endParaRPr lang="es-ES" sz="1950" b="1" dirty="0">
              <a:solidFill>
                <a:srgbClr val="C0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endParaRPr lang="es-ES" sz="1950" b="1" dirty="0">
              <a:solidFill>
                <a:srgbClr val="C0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endParaRPr lang="es-ES" sz="1950" b="1" dirty="0">
              <a:solidFill>
                <a:srgbClr val="C0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59DBF4A-8EE5-4A15-946A-1CD555D573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Las 5 V del Big Data</a:t>
            </a:r>
          </a:p>
        </p:txBody>
      </p:sp>
      <p:sp>
        <p:nvSpPr>
          <p:cNvPr id="3" name="11 CuadroTexto">
            <a:extLst>
              <a:ext uri="{FF2B5EF4-FFF2-40B4-BE49-F238E27FC236}">
                <a16:creationId xmlns:a16="http://schemas.microsoft.com/office/drawing/2014/main" id="{0AB3C338-BFC4-4549-9DA3-A6B1186D517A}"/>
              </a:ext>
            </a:extLst>
          </p:cNvPr>
          <p:cNvSpPr txBox="1"/>
          <p:nvPr/>
        </p:nvSpPr>
        <p:spPr>
          <a:xfrm>
            <a:off x="2436655" y="4181856"/>
            <a:ext cx="1582484" cy="18928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1950" b="1" dirty="0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Veracidad</a:t>
            </a:r>
          </a:p>
          <a:p>
            <a:pPr algn="ctr"/>
            <a:endParaRPr lang="es-ES" sz="1950" b="1" dirty="0">
              <a:solidFill>
                <a:srgbClr val="C0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endParaRPr lang="es-ES" sz="1950" b="1" dirty="0">
              <a:solidFill>
                <a:srgbClr val="C0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endParaRPr lang="es-ES" sz="1950" b="1" dirty="0">
              <a:solidFill>
                <a:srgbClr val="C0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endParaRPr lang="es-ES" sz="1950" b="1" dirty="0">
              <a:solidFill>
                <a:srgbClr val="C0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endParaRPr lang="es-ES" sz="1950" b="1" dirty="0">
              <a:solidFill>
                <a:srgbClr val="C0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" name="9 CuadroTexto">
            <a:extLst>
              <a:ext uri="{FF2B5EF4-FFF2-40B4-BE49-F238E27FC236}">
                <a16:creationId xmlns:a16="http://schemas.microsoft.com/office/drawing/2014/main" id="{2A5616BB-1528-45AF-9FC6-0691EBC8D426}"/>
              </a:ext>
            </a:extLst>
          </p:cNvPr>
          <p:cNvSpPr txBox="1"/>
          <p:nvPr/>
        </p:nvSpPr>
        <p:spPr>
          <a:xfrm>
            <a:off x="1884403" y="817118"/>
            <a:ext cx="1418978" cy="18928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1950" b="1" dirty="0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Volumen</a:t>
            </a:r>
          </a:p>
          <a:p>
            <a:pPr algn="ctr"/>
            <a:endParaRPr lang="es-ES" sz="1950" b="1" dirty="0">
              <a:solidFill>
                <a:srgbClr val="C0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endParaRPr lang="es-ES" sz="1950" b="1" dirty="0">
              <a:solidFill>
                <a:srgbClr val="C0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endParaRPr lang="es-ES" sz="1950" b="1" dirty="0">
              <a:solidFill>
                <a:srgbClr val="C0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endParaRPr lang="es-ES" sz="1950" b="1" dirty="0">
              <a:solidFill>
                <a:srgbClr val="C0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endParaRPr lang="es-ES" sz="195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6958952C-607E-431C-8D10-A6B25619B0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6327" y="1319548"/>
            <a:ext cx="1902590" cy="172672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">
            <a:extLst>
              <a:ext uri="{FF2B5EF4-FFF2-40B4-BE49-F238E27FC236}">
                <a16:creationId xmlns:a16="http://schemas.microsoft.com/office/drawing/2014/main" id="{CCA558DE-08B5-4158-91F9-CDFC3990A7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8014" y="1381273"/>
            <a:ext cx="1997663" cy="160496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5">
            <a:extLst>
              <a:ext uri="{FF2B5EF4-FFF2-40B4-BE49-F238E27FC236}">
                <a16:creationId xmlns:a16="http://schemas.microsoft.com/office/drawing/2014/main" id="{FC5865BA-940B-4A47-B802-9743C7D524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2263" y="1237440"/>
            <a:ext cx="2068100" cy="18238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B519F0FA-7906-48AC-8ED3-C16FB98C96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3729" y="4688057"/>
            <a:ext cx="1847552" cy="1630194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8" descr="http://2.bp.blogspot.com/-ce9pZ3jxXkI/UoJfnFOdBhI/AAAAAAAABpI/SCknjFmt6XI/s1600/Diamantes.jpg">
            <a:extLst>
              <a:ext uri="{FF2B5EF4-FFF2-40B4-BE49-F238E27FC236}">
                <a16:creationId xmlns:a16="http://schemas.microsoft.com/office/drawing/2014/main" id="{911068B2-22EC-4547-82D6-EB8037BC2D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6747" y="4563811"/>
            <a:ext cx="2399391" cy="179954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13 CuadroTexto">
            <a:extLst>
              <a:ext uri="{FF2B5EF4-FFF2-40B4-BE49-F238E27FC236}">
                <a16:creationId xmlns:a16="http://schemas.microsoft.com/office/drawing/2014/main" id="{8E133E8B-4CE1-414E-BE1A-D67AEB871A6E}"/>
              </a:ext>
            </a:extLst>
          </p:cNvPr>
          <p:cNvSpPr txBox="1"/>
          <p:nvPr/>
        </p:nvSpPr>
        <p:spPr>
          <a:xfrm>
            <a:off x="7972137" y="4211876"/>
            <a:ext cx="1215737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950" b="1" dirty="0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Valor</a:t>
            </a:r>
          </a:p>
        </p:txBody>
      </p:sp>
    </p:spTree>
    <p:extLst>
      <p:ext uri="{BB962C8B-B14F-4D97-AF65-F5344CB8AC3E}">
        <p14:creationId xmlns:p14="http://schemas.microsoft.com/office/powerpoint/2010/main" val="19540643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000"/>
    </mc:Choice>
    <mc:Fallback>
      <p:transition spd="slow" advTm="8000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4DF75184-4AF3-4242-86C7-C516BFC120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4228" y="4670870"/>
            <a:ext cx="5974773" cy="218713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8D56C58-4F51-4AC3-B86C-614EB8158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Beneficios de Big Data</a:t>
            </a:r>
          </a:p>
        </p:txBody>
      </p:sp>
      <p:sp>
        <p:nvSpPr>
          <p:cNvPr id="3" name="3 Marcador de contenido">
            <a:extLst>
              <a:ext uri="{FF2B5EF4-FFF2-40B4-BE49-F238E27FC236}">
                <a16:creationId xmlns:a16="http://schemas.microsoft.com/office/drawing/2014/main" id="{728217BD-3442-4A1D-8B7A-FE4B520C2F84}"/>
              </a:ext>
            </a:extLst>
          </p:cNvPr>
          <p:cNvSpPr txBox="1">
            <a:spLocks/>
          </p:cNvSpPr>
          <p:nvPr/>
        </p:nvSpPr>
        <p:spPr>
          <a:xfrm>
            <a:off x="1504418" y="939292"/>
            <a:ext cx="9169354" cy="531892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rgbClr val="C00000"/>
              </a:buClr>
              <a:buFont typeface="Wingdings" pitchFamily="2" charset="2"/>
              <a:buNone/>
              <a:defRPr lang="es-ES" sz="26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366713" indent="-285750" algn="l" defTabSz="914400" rtl="0" eaLnBrk="1" latinLnBrk="0" hangingPunct="1">
              <a:spcBef>
                <a:spcPct val="20000"/>
              </a:spcBef>
              <a:buClr>
                <a:srgbClr val="C00000"/>
              </a:buClr>
              <a:buFont typeface="Wingdings" pitchFamily="2" charset="2"/>
              <a:buChar char="§"/>
              <a:defRPr lang="es-ES" sz="24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708025" indent="-228600" algn="l" defTabSz="914400" rtl="0" eaLnBrk="1" latinLnBrk="0" hangingPunct="1">
              <a:spcBef>
                <a:spcPct val="20000"/>
              </a:spcBef>
              <a:buClr>
                <a:srgbClr val="C00000"/>
              </a:buClr>
              <a:buFont typeface="Wingdings" pitchFamily="2" charset="2"/>
              <a:buChar char="§"/>
              <a:tabLst/>
              <a:defRPr lang="es-ES" sz="24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708025" indent="-228600" algn="l" defTabSz="914400" rtl="0" eaLnBrk="1" latinLnBrk="0" hangingPunct="1">
              <a:spcBef>
                <a:spcPct val="20000"/>
              </a:spcBef>
              <a:buClr>
                <a:srgbClr val="C00000"/>
              </a:buClr>
              <a:buFont typeface="Wingdings" pitchFamily="2" charset="2"/>
              <a:buChar char="§"/>
              <a:defRPr lang="es-ES" sz="22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708025" indent="-228600" algn="l" defTabSz="914400" rtl="0" eaLnBrk="1" latinLnBrk="0" hangingPunct="1">
              <a:spcBef>
                <a:spcPct val="20000"/>
              </a:spcBef>
              <a:buClr>
                <a:srgbClr val="C00000"/>
              </a:buClr>
              <a:buFont typeface="Wingdings" pitchFamily="2" charset="2"/>
              <a:buChar char="§"/>
              <a:defRPr lang="es-ES" sz="22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71464" indent="-371464">
              <a:spcAft>
                <a:spcPts val="650"/>
              </a:spcAft>
              <a:buFont typeface="Wingdings" panose="05000000000000000000" pitchFamily="2" charset="2"/>
              <a:buChar char="§"/>
            </a:pPr>
            <a:r>
              <a:rPr lang="es-ES" sz="2383" dirty="0">
                <a:solidFill>
                  <a:schemeClr val="tx1"/>
                </a:solidFill>
              </a:rPr>
              <a:t>Manejo de  </a:t>
            </a:r>
            <a:r>
              <a:rPr lang="es-ES" sz="2383" dirty="0">
                <a:solidFill>
                  <a:srgbClr val="A40000"/>
                </a:solidFill>
              </a:rPr>
              <a:t>diversas</a:t>
            </a:r>
            <a:r>
              <a:rPr lang="es-ES" sz="2383" dirty="0">
                <a:solidFill>
                  <a:schemeClr val="tx1"/>
                </a:solidFill>
              </a:rPr>
              <a:t> </a:t>
            </a:r>
            <a:r>
              <a:rPr lang="es-ES" sz="2383" dirty="0">
                <a:solidFill>
                  <a:srgbClr val="A40000"/>
                </a:solidFill>
              </a:rPr>
              <a:t>fuentes de información </a:t>
            </a:r>
            <a:r>
              <a:rPr lang="es-ES" sz="2383" dirty="0">
                <a:solidFill>
                  <a:schemeClr val="tx1"/>
                </a:solidFill>
              </a:rPr>
              <a:t>estructurada y no estructurada</a:t>
            </a:r>
          </a:p>
          <a:p>
            <a:pPr marL="371464" indent="-371464">
              <a:spcAft>
                <a:spcPts val="650"/>
              </a:spcAft>
              <a:buFont typeface="Wingdings" panose="05000000000000000000" pitchFamily="2" charset="2"/>
              <a:buChar char="§"/>
            </a:pPr>
            <a:r>
              <a:rPr lang="es-ES" sz="2383" dirty="0">
                <a:solidFill>
                  <a:schemeClr val="tx1"/>
                </a:solidFill>
              </a:rPr>
              <a:t>Manipulación, transformación y visualización de </a:t>
            </a:r>
            <a:r>
              <a:rPr lang="es-ES" dirty="0">
                <a:solidFill>
                  <a:srgbClr val="A40000"/>
                </a:solidFill>
              </a:rPr>
              <a:t>grandes volúmenes </a:t>
            </a:r>
            <a:r>
              <a:rPr lang="es-ES" sz="2383" dirty="0">
                <a:solidFill>
                  <a:schemeClr val="tx1"/>
                </a:solidFill>
              </a:rPr>
              <a:t>de datos</a:t>
            </a:r>
          </a:p>
          <a:p>
            <a:pPr marL="371464" indent="-371464">
              <a:spcAft>
                <a:spcPts val="650"/>
              </a:spcAft>
              <a:buFont typeface="Wingdings" panose="05000000000000000000" pitchFamily="2" charset="2"/>
              <a:buChar char="§"/>
            </a:pPr>
            <a:r>
              <a:rPr lang="es-ES" sz="2383" dirty="0">
                <a:solidFill>
                  <a:schemeClr val="tx1"/>
                </a:solidFill>
              </a:rPr>
              <a:t>Uso de la información en </a:t>
            </a:r>
            <a:r>
              <a:rPr lang="es-ES" sz="2383" dirty="0">
                <a:solidFill>
                  <a:srgbClr val="A40000"/>
                </a:solidFill>
              </a:rPr>
              <a:t>tiempo real</a:t>
            </a:r>
            <a:r>
              <a:rPr lang="es-ES" sz="2383" dirty="0">
                <a:solidFill>
                  <a:schemeClr val="tx1"/>
                </a:solidFill>
              </a:rPr>
              <a:t>.</a:t>
            </a:r>
          </a:p>
          <a:p>
            <a:pPr marL="371464" indent="-371464">
              <a:spcAft>
                <a:spcPts val="650"/>
              </a:spcAft>
              <a:buFont typeface="Wingdings" panose="05000000000000000000" pitchFamily="2" charset="2"/>
              <a:buChar char="§"/>
            </a:pPr>
            <a:r>
              <a:rPr lang="es-ES" sz="2383" dirty="0">
                <a:solidFill>
                  <a:schemeClr val="tx1"/>
                </a:solidFill>
              </a:rPr>
              <a:t>Capacidad de </a:t>
            </a:r>
            <a:r>
              <a:rPr lang="es-ES" sz="2383" dirty="0">
                <a:solidFill>
                  <a:srgbClr val="A40000"/>
                </a:solidFill>
              </a:rPr>
              <a:t>escuchar</a:t>
            </a:r>
            <a:r>
              <a:rPr lang="es-ES" sz="2383" dirty="0">
                <a:solidFill>
                  <a:schemeClr val="tx1"/>
                </a:solidFill>
              </a:rPr>
              <a:t> más a nuestros </a:t>
            </a:r>
            <a:r>
              <a:rPr lang="es-ES" sz="2383" dirty="0">
                <a:solidFill>
                  <a:srgbClr val="A40000"/>
                </a:solidFill>
              </a:rPr>
              <a:t>clientes</a:t>
            </a:r>
          </a:p>
          <a:p>
            <a:pPr marL="371464" indent="-371464">
              <a:spcAft>
                <a:spcPts val="650"/>
              </a:spcAft>
              <a:buFont typeface="Wingdings" panose="05000000000000000000" pitchFamily="2" charset="2"/>
              <a:buChar char="§"/>
            </a:pPr>
            <a:r>
              <a:rPr lang="es-ES" sz="2383" dirty="0">
                <a:solidFill>
                  <a:schemeClr val="tx1"/>
                </a:solidFill>
              </a:rPr>
              <a:t>Desarrollo de </a:t>
            </a:r>
            <a:r>
              <a:rPr lang="es-ES" sz="2383" dirty="0">
                <a:solidFill>
                  <a:srgbClr val="A40000"/>
                </a:solidFill>
              </a:rPr>
              <a:t>nuevos roles </a:t>
            </a:r>
            <a:r>
              <a:rPr lang="es-ES" sz="2383" dirty="0">
                <a:solidFill>
                  <a:schemeClr val="tx1"/>
                </a:solidFill>
              </a:rPr>
              <a:t>en la empresa</a:t>
            </a:r>
          </a:p>
          <a:p>
            <a:pPr marL="371464" indent="-371464">
              <a:spcAft>
                <a:spcPts val="650"/>
              </a:spcAft>
              <a:buFont typeface="Wingdings" panose="05000000000000000000" pitchFamily="2" charset="2"/>
              <a:buChar char="§"/>
            </a:pPr>
            <a:r>
              <a:rPr lang="es-ES" sz="2383" dirty="0">
                <a:solidFill>
                  <a:schemeClr val="tx1"/>
                </a:solidFill>
              </a:rPr>
              <a:t>Elementos de juicio para las </a:t>
            </a:r>
            <a:r>
              <a:rPr lang="es-ES" sz="2383" dirty="0">
                <a:solidFill>
                  <a:srgbClr val="A40000"/>
                </a:solidFill>
              </a:rPr>
              <a:t>decisiones</a:t>
            </a:r>
            <a:r>
              <a:rPr lang="es-ES" sz="2383" dirty="0">
                <a:solidFill>
                  <a:schemeClr val="tx1"/>
                </a:solidFill>
              </a:rPr>
              <a:t> de la mejora operativa.</a:t>
            </a:r>
          </a:p>
        </p:txBody>
      </p:sp>
    </p:spTree>
    <p:extLst>
      <p:ext uri="{BB962C8B-B14F-4D97-AF65-F5344CB8AC3E}">
        <p14:creationId xmlns:p14="http://schemas.microsoft.com/office/powerpoint/2010/main" val="12478140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000"/>
    </mc:Choice>
    <mc:Fallback>
      <p:transition spd="slow" advTm="8000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16E5A7-C7BD-4057-99ED-E61450CEF9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Campos del Big Data</a:t>
            </a:r>
          </a:p>
        </p:txBody>
      </p:sp>
      <p:sp>
        <p:nvSpPr>
          <p:cNvPr id="3" name="3 Marcador de contenido">
            <a:extLst>
              <a:ext uri="{FF2B5EF4-FFF2-40B4-BE49-F238E27FC236}">
                <a16:creationId xmlns:a16="http://schemas.microsoft.com/office/drawing/2014/main" id="{1FB440BE-8182-4AB4-90E3-262B1B8DDDF6}"/>
              </a:ext>
            </a:extLst>
          </p:cNvPr>
          <p:cNvSpPr txBox="1">
            <a:spLocks/>
          </p:cNvSpPr>
          <p:nvPr/>
        </p:nvSpPr>
        <p:spPr>
          <a:xfrm>
            <a:off x="2888765" y="629803"/>
            <a:ext cx="8882980" cy="585414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rgbClr val="C00000"/>
              </a:buClr>
              <a:buFont typeface="Wingdings" pitchFamily="2" charset="2"/>
              <a:buNone/>
              <a:defRPr lang="es-ES" sz="26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366713" indent="-285750" algn="l" defTabSz="914400" rtl="0" eaLnBrk="1" latinLnBrk="0" hangingPunct="1">
              <a:spcBef>
                <a:spcPct val="20000"/>
              </a:spcBef>
              <a:buClr>
                <a:srgbClr val="C00000"/>
              </a:buClr>
              <a:buFont typeface="Wingdings" pitchFamily="2" charset="2"/>
              <a:buChar char="§"/>
              <a:defRPr lang="es-ES" sz="24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708025" indent="-228600" algn="l" defTabSz="914400" rtl="0" eaLnBrk="1" latinLnBrk="0" hangingPunct="1">
              <a:spcBef>
                <a:spcPct val="20000"/>
              </a:spcBef>
              <a:buClr>
                <a:srgbClr val="C00000"/>
              </a:buClr>
              <a:buFont typeface="Wingdings" pitchFamily="2" charset="2"/>
              <a:buChar char="§"/>
              <a:tabLst/>
              <a:defRPr lang="es-ES" sz="24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708025" indent="-228600" algn="l" defTabSz="914400" rtl="0" eaLnBrk="1" latinLnBrk="0" hangingPunct="1">
              <a:spcBef>
                <a:spcPct val="20000"/>
              </a:spcBef>
              <a:buClr>
                <a:srgbClr val="C00000"/>
              </a:buClr>
              <a:buFont typeface="Wingdings" pitchFamily="2" charset="2"/>
              <a:buChar char="§"/>
              <a:defRPr lang="es-ES" sz="22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708025" indent="-228600" algn="l" defTabSz="914400" rtl="0" eaLnBrk="1" latinLnBrk="0" hangingPunct="1">
              <a:spcBef>
                <a:spcPct val="20000"/>
              </a:spcBef>
              <a:buClr>
                <a:srgbClr val="C00000"/>
              </a:buClr>
              <a:buFont typeface="Wingdings" pitchFamily="2" charset="2"/>
              <a:buChar char="§"/>
              <a:defRPr lang="es-ES" sz="22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71464" indent="-371464">
              <a:spcAft>
                <a:spcPts val="650"/>
              </a:spcAft>
              <a:buFont typeface="Wingdings" panose="05000000000000000000" pitchFamily="2" charset="2"/>
              <a:buChar char="§"/>
            </a:pPr>
            <a:r>
              <a:rPr lang="es-ES" sz="2383" dirty="0">
                <a:solidFill>
                  <a:srgbClr val="C00000"/>
                </a:solidFill>
              </a:rPr>
              <a:t>Optimización del marketing digital</a:t>
            </a:r>
            <a:r>
              <a:rPr lang="es-ES" sz="2383" dirty="0">
                <a:solidFill>
                  <a:schemeClr val="tx1"/>
                </a:solidFill>
              </a:rPr>
              <a:t>:</a:t>
            </a:r>
            <a:br>
              <a:rPr lang="es-ES" sz="2383" dirty="0">
                <a:solidFill>
                  <a:schemeClr val="tx1"/>
                </a:solidFill>
              </a:rPr>
            </a:br>
            <a:r>
              <a:rPr lang="es-ES" sz="2383" dirty="0">
                <a:solidFill>
                  <a:schemeClr val="tx1"/>
                </a:solidFill>
              </a:rPr>
              <a:t>web </a:t>
            </a:r>
            <a:r>
              <a:rPr lang="es-ES" sz="2383" dirty="0" err="1">
                <a:solidFill>
                  <a:schemeClr val="tx1"/>
                </a:solidFill>
              </a:rPr>
              <a:t>analytics</a:t>
            </a:r>
            <a:r>
              <a:rPr lang="es-ES" sz="2383" dirty="0">
                <a:solidFill>
                  <a:schemeClr val="tx1"/>
                </a:solidFill>
              </a:rPr>
              <a:t>, </a:t>
            </a:r>
            <a:r>
              <a:rPr lang="es-ES" sz="2383" dirty="0" err="1">
                <a:solidFill>
                  <a:schemeClr val="tx1"/>
                </a:solidFill>
              </a:rPr>
              <a:t>attribution</a:t>
            </a:r>
            <a:r>
              <a:rPr lang="es-ES" sz="2383" dirty="0">
                <a:solidFill>
                  <a:schemeClr val="tx1"/>
                </a:solidFill>
              </a:rPr>
              <a:t>, </a:t>
            </a:r>
            <a:r>
              <a:rPr lang="es-ES" sz="2383" dirty="0" err="1">
                <a:solidFill>
                  <a:schemeClr val="tx1"/>
                </a:solidFill>
              </a:rPr>
              <a:t>golden</a:t>
            </a:r>
            <a:r>
              <a:rPr lang="es-ES" sz="2383" dirty="0">
                <a:solidFill>
                  <a:schemeClr val="tx1"/>
                </a:solidFill>
              </a:rPr>
              <a:t> </a:t>
            </a:r>
            <a:r>
              <a:rPr lang="es-ES" sz="2383" dirty="0" err="1">
                <a:solidFill>
                  <a:schemeClr val="tx1"/>
                </a:solidFill>
              </a:rPr>
              <a:t>path</a:t>
            </a:r>
            <a:r>
              <a:rPr lang="es-ES" sz="2383" dirty="0">
                <a:solidFill>
                  <a:schemeClr val="tx1"/>
                </a:solidFill>
              </a:rPr>
              <a:t> </a:t>
            </a:r>
            <a:r>
              <a:rPr lang="es-ES" sz="2383" dirty="0" err="1">
                <a:solidFill>
                  <a:schemeClr val="tx1"/>
                </a:solidFill>
              </a:rPr>
              <a:t>analysis</a:t>
            </a:r>
            <a:endParaRPr lang="es-ES" sz="2383" dirty="0">
              <a:solidFill>
                <a:schemeClr val="tx1"/>
              </a:solidFill>
            </a:endParaRPr>
          </a:p>
          <a:p>
            <a:pPr marL="371464" indent="-371464">
              <a:spcAft>
                <a:spcPts val="650"/>
              </a:spcAft>
              <a:buFont typeface="Wingdings" panose="05000000000000000000" pitchFamily="2" charset="2"/>
              <a:buChar char="§"/>
            </a:pPr>
            <a:r>
              <a:rPr lang="es-ES" sz="2383" dirty="0">
                <a:solidFill>
                  <a:srgbClr val="C00000"/>
                </a:solidFill>
              </a:rPr>
              <a:t>Exploración y descubrimiento de Datos:</a:t>
            </a:r>
            <a:br>
              <a:rPr lang="es-ES" sz="2383" dirty="0">
                <a:solidFill>
                  <a:srgbClr val="C00000"/>
                </a:solidFill>
              </a:rPr>
            </a:br>
            <a:r>
              <a:rPr lang="es-ES" sz="2383" dirty="0">
                <a:solidFill>
                  <a:schemeClr val="tx1"/>
                </a:solidFill>
              </a:rPr>
              <a:t>Descubrir nuevos usos a los productos, nuevos mercados</a:t>
            </a:r>
          </a:p>
          <a:p>
            <a:pPr marL="371464" indent="-371464">
              <a:spcAft>
                <a:spcPts val="650"/>
              </a:spcAft>
              <a:buFont typeface="Wingdings" panose="05000000000000000000" pitchFamily="2" charset="2"/>
              <a:buChar char="§"/>
            </a:pPr>
            <a:r>
              <a:rPr lang="es-ES" sz="2383" dirty="0">
                <a:solidFill>
                  <a:srgbClr val="C00000"/>
                </a:solidFill>
              </a:rPr>
              <a:t>Detección y prevención de fraude:</a:t>
            </a:r>
            <a:br>
              <a:rPr lang="es-ES" sz="2383" dirty="0">
                <a:solidFill>
                  <a:schemeClr val="tx1"/>
                </a:solidFill>
              </a:rPr>
            </a:br>
            <a:r>
              <a:rPr lang="es-ES" sz="2383" dirty="0">
                <a:solidFill>
                  <a:schemeClr val="tx1"/>
                </a:solidFill>
              </a:rPr>
              <a:t>Integridad de sitios web</a:t>
            </a:r>
          </a:p>
          <a:p>
            <a:pPr marL="371464" indent="-371464">
              <a:spcAft>
                <a:spcPts val="650"/>
              </a:spcAft>
              <a:buFont typeface="Wingdings" panose="05000000000000000000" pitchFamily="2" charset="2"/>
              <a:buChar char="§"/>
            </a:pPr>
            <a:r>
              <a:rPr lang="es-ES" sz="2383" dirty="0">
                <a:solidFill>
                  <a:srgbClr val="C00000"/>
                </a:solidFill>
              </a:rPr>
              <a:t>Análisis de Redes Sociales y relaciones:</a:t>
            </a:r>
            <a:br>
              <a:rPr lang="es-ES" sz="2383" dirty="0">
                <a:solidFill>
                  <a:schemeClr val="tx1"/>
                </a:solidFill>
              </a:rPr>
            </a:br>
            <a:r>
              <a:rPr lang="es-ES" sz="2383" dirty="0">
                <a:solidFill>
                  <a:schemeClr val="tx1"/>
                </a:solidFill>
              </a:rPr>
              <a:t>Localización de influenciadores, posible </a:t>
            </a:r>
            <a:r>
              <a:rPr lang="es-ES" sz="2383" i="1" dirty="0">
                <a:solidFill>
                  <a:schemeClr val="tx1"/>
                </a:solidFill>
              </a:rPr>
              <a:t>outsourcing</a:t>
            </a:r>
            <a:r>
              <a:rPr lang="es-ES" sz="2383" dirty="0">
                <a:solidFill>
                  <a:schemeClr val="tx1"/>
                </a:solidFill>
              </a:rPr>
              <a:t>, predicción de mercados</a:t>
            </a:r>
          </a:p>
          <a:p>
            <a:pPr marL="371464" indent="-371464">
              <a:spcAft>
                <a:spcPts val="650"/>
              </a:spcAft>
              <a:buFont typeface="Wingdings" panose="05000000000000000000" pitchFamily="2" charset="2"/>
              <a:buChar char="§"/>
            </a:pPr>
            <a:r>
              <a:rPr lang="es-ES" sz="2383" dirty="0">
                <a:solidFill>
                  <a:srgbClr val="C00000"/>
                </a:solidFill>
              </a:rPr>
              <a:t>Análisis de Retención de datos</a:t>
            </a:r>
            <a:r>
              <a:rPr lang="es-ES" sz="2383" dirty="0">
                <a:solidFill>
                  <a:schemeClr val="tx1"/>
                </a:solidFill>
              </a:rPr>
              <a:t>: </a:t>
            </a:r>
            <a:br>
              <a:rPr lang="es-ES" sz="2383" dirty="0">
                <a:solidFill>
                  <a:schemeClr val="tx1"/>
                </a:solidFill>
              </a:rPr>
            </a:br>
            <a:r>
              <a:rPr lang="es-ES" sz="2383" dirty="0">
                <a:solidFill>
                  <a:schemeClr val="tx1"/>
                </a:solidFill>
              </a:rPr>
              <a:t>Datos de telecomunicaciones (registros de detalles de llamadas de telefonía, tráfico de internet y transacción de datos)</a:t>
            </a:r>
          </a:p>
        </p:txBody>
      </p:sp>
    </p:spTree>
    <p:extLst>
      <p:ext uri="{BB962C8B-B14F-4D97-AF65-F5344CB8AC3E}">
        <p14:creationId xmlns:p14="http://schemas.microsoft.com/office/powerpoint/2010/main" val="38190396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000"/>
    </mc:Choice>
    <mc:Fallback>
      <p:transition spd="slow" advTm="8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BC9163E8-58D1-4B1E-9209-445CFF28A8FE}"/>
              </a:ext>
            </a:extLst>
          </p:cNvPr>
          <p:cNvSpPr/>
          <p:nvPr/>
        </p:nvSpPr>
        <p:spPr>
          <a:xfrm>
            <a:off x="1550649" y="877158"/>
            <a:ext cx="9302531" cy="52379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81272" indent="-581272">
              <a:lnSpc>
                <a:spcPct val="150000"/>
              </a:lnSpc>
              <a:buFont typeface="+mj-lt"/>
              <a:buAutoNum type="arabicPeriod"/>
            </a:pPr>
            <a:r>
              <a:rPr lang="es-ES" sz="2600" b="1" dirty="0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Datos del entorno empresarial</a:t>
            </a:r>
            <a:br>
              <a:rPr lang="es-ES" sz="2600" dirty="0">
                <a:solidFill>
                  <a:srgbClr val="A4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en-US" sz="2167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— </a:t>
            </a:r>
            <a:r>
              <a:rPr lang="en-US" sz="2167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información</a:t>
            </a:r>
            <a:r>
              <a:rPr lang="en-US" sz="2167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167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estructurada</a:t>
            </a:r>
            <a:r>
              <a:rPr lang="en-US" sz="2167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que </a:t>
            </a:r>
            <a:r>
              <a:rPr lang="en-US" sz="2167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viene</a:t>
            </a:r>
            <a:r>
              <a:rPr lang="en-US" sz="2167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167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en</a:t>
            </a:r>
            <a:r>
              <a:rPr lang="en-US" sz="2167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167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diferentes</a:t>
            </a:r>
            <a:r>
              <a:rPr lang="en-US" sz="2167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167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formatos</a:t>
            </a:r>
            <a:endParaRPr lang="en-US" sz="26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581272" indent="-581272">
              <a:lnSpc>
                <a:spcPct val="150000"/>
              </a:lnSpc>
              <a:buFont typeface="+mj-lt"/>
              <a:buAutoNum type="arabicPeriod"/>
            </a:pPr>
            <a:r>
              <a:rPr lang="es-ES" sz="2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Usuarios (Gerentes)</a:t>
            </a:r>
          </a:p>
          <a:p>
            <a:pPr marL="581272" indent="-581272">
              <a:lnSpc>
                <a:spcPct val="150000"/>
              </a:lnSpc>
              <a:buFont typeface="+mj-lt"/>
              <a:buAutoNum type="arabicPeriod"/>
            </a:pPr>
            <a:r>
              <a:rPr lang="es-ES" sz="2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Infraestructura de Inteligencia de Negocios</a:t>
            </a:r>
          </a:p>
          <a:p>
            <a:pPr marL="581272" indent="-581272">
              <a:lnSpc>
                <a:spcPct val="150000"/>
              </a:lnSpc>
              <a:buFont typeface="+mj-lt"/>
              <a:buAutoNum type="arabicPeriod"/>
            </a:pPr>
            <a:r>
              <a:rPr lang="en-US" sz="26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Herramientas</a:t>
            </a:r>
            <a:r>
              <a:rPr lang="en-US" sz="2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de Business analytics</a:t>
            </a:r>
          </a:p>
          <a:p>
            <a:pPr marL="581272" indent="-581272">
              <a:lnSpc>
                <a:spcPct val="150000"/>
              </a:lnSpc>
              <a:buFont typeface="+mj-lt"/>
              <a:buAutoNum type="arabicPeriod"/>
            </a:pPr>
            <a:r>
              <a:rPr lang="en-US" sz="26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Plataformas</a:t>
            </a:r>
            <a:r>
              <a:rPr lang="en-US" sz="2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de </a:t>
            </a:r>
            <a:r>
              <a:rPr lang="en-US" sz="26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entrega</a:t>
            </a:r>
            <a:r>
              <a:rPr lang="en-US" sz="2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(</a:t>
            </a:r>
            <a:r>
              <a:rPr lang="en-US" sz="26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Sistemas</a:t>
            </a:r>
            <a:r>
              <a:rPr lang="en-US" sz="2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  <a:br>
              <a:rPr lang="en-US" sz="2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en-US" sz="2275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—MIS, DSS, </a:t>
            </a:r>
            <a:r>
              <a:rPr lang="en-US" sz="2275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ESS</a:t>
            </a:r>
            <a:endParaRPr lang="en-US" sz="2275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581272" indent="-581272">
              <a:lnSpc>
                <a:spcPct val="150000"/>
              </a:lnSpc>
              <a:buFont typeface="+mj-lt"/>
              <a:buAutoNum type="arabicPeriod"/>
            </a:pPr>
            <a:r>
              <a:rPr lang="en-US" sz="2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Interfaces de </a:t>
            </a:r>
            <a:r>
              <a:rPr lang="en-US" sz="26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usuarios</a:t>
            </a:r>
            <a:br>
              <a:rPr lang="en-US" sz="2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en-US" sz="2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—</a:t>
            </a:r>
            <a:r>
              <a:rPr lang="en-US" sz="2275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Reportes</a:t>
            </a:r>
            <a:r>
              <a:rPr lang="en-US" sz="2275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en-US" sz="2275" i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Dashboards</a:t>
            </a:r>
            <a:r>
              <a:rPr lang="en-US" sz="2275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en-US" sz="2275" i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Scorecards</a:t>
            </a:r>
            <a:r>
              <a:rPr lang="en-US" sz="2275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Portales WEB</a:t>
            </a:r>
            <a:endParaRPr lang="es-ES" sz="2275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4ACC8166-FE85-4642-A169-6BCC9BDDE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Elementos en Business </a:t>
            </a:r>
            <a:r>
              <a:rPr lang="es-ES" dirty="0" err="1"/>
              <a:t>Intelligence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837332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000"/>
    </mc:Choice>
    <mc:Fallback>
      <p:transition spd="slow" advTm="8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74BCDDE-F6AB-43B0-80EC-DD91D81D3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Elementos en Business </a:t>
            </a:r>
            <a:r>
              <a:rPr lang="es-ES" dirty="0" err="1"/>
              <a:t>Intelligence</a:t>
            </a:r>
            <a:br>
              <a:rPr lang="es-ES" dirty="0"/>
            </a:br>
            <a:endParaRPr lang="es-ES" dirty="0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685F565C-7871-4F65-B09F-DD8AB462E265}"/>
              </a:ext>
            </a:extLst>
          </p:cNvPr>
          <p:cNvSpPr/>
          <p:nvPr/>
        </p:nvSpPr>
        <p:spPr>
          <a:xfrm>
            <a:off x="1460778" y="891900"/>
            <a:ext cx="9483158" cy="55602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3033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3. Infraestructura de Inteligencia de Negocios</a:t>
            </a:r>
            <a:r>
              <a:rPr lang="en-US" sz="3033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</a:t>
            </a:r>
          </a:p>
          <a:p>
            <a:pPr marL="584711"/>
            <a:br>
              <a:rPr lang="es-ES" sz="260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es-ES" sz="260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Medios para recolectar, almacenar y </a:t>
            </a:r>
            <a:br>
              <a:rPr lang="es-ES" sz="260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es-ES" sz="260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analizar datos del negocios.</a:t>
            </a:r>
            <a:r>
              <a:rPr lang="en-US" sz="260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br>
              <a:rPr lang="en-US" sz="260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br>
              <a:rPr lang="en-US" sz="260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en-US" sz="260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  <a:r>
              <a:rPr lang="en-US" sz="2383" dirty="0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Bases de </a:t>
            </a:r>
            <a:r>
              <a:rPr lang="en-US" sz="2383" dirty="0" err="1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Datos</a:t>
            </a:r>
            <a:r>
              <a:rPr lang="en-US" sz="2383" dirty="0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en-US" sz="2383" dirty="0" err="1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Datawarehouses</a:t>
            </a:r>
            <a:r>
              <a:rPr lang="en-US" sz="2383" dirty="0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en-US" sz="2383" dirty="0" err="1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Datamarts</a:t>
            </a:r>
            <a:r>
              <a:rPr lang="en-US" sz="2383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</a:p>
          <a:p>
            <a:endParaRPr lang="en-US" sz="3033" dirty="0">
              <a:solidFill>
                <a:srgbClr val="00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s-ES" sz="3033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4. Business </a:t>
            </a:r>
            <a:r>
              <a:rPr lang="es-ES" sz="3033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Analytics</a:t>
            </a:r>
            <a:r>
              <a:rPr lang="es-ES" sz="3033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</a:t>
            </a:r>
          </a:p>
          <a:p>
            <a:endParaRPr lang="es-ES" sz="3033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584711"/>
            <a:r>
              <a:rPr lang="es-ES" sz="260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Herramientas de software y técnicas </a:t>
            </a:r>
            <a:br>
              <a:rPr lang="es-ES" sz="260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es-ES" sz="260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para analizar datos</a:t>
            </a:r>
            <a:br>
              <a:rPr lang="en-US" sz="260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br>
              <a:rPr lang="en-US" sz="260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en-US" sz="260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  <a:r>
              <a:rPr lang="es-ES" sz="2383" dirty="0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OLAP, estadísticas, modelos, data </a:t>
            </a:r>
            <a:r>
              <a:rPr lang="es-ES" sz="2383" dirty="0" err="1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mining</a:t>
            </a:r>
            <a:endParaRPr lang="es-ES" sz="2383" dirty="0">
              <a:solidFill>
                <a:srgbClr val="C0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30756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000"/>
    </mc:Choice>
    <mc:Fallback>
      <p:transition spd="slow" advTm="8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2A845B-A893-45E4-BE08-3000E4DB44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Datawarehouses</a:t>
            </a:r>
            <a:endParaRPr lang="es-ES" dirty="0"/>
          </a:p>
        </p:txBody>
      </p:sp>
      <p:sp>
        <p:nvSpPr>
          <p:cNvPr id="3" name="2 Marcador de contenido">
            <a:extLst>
              <a:ext uri="{FF2B5EF4-FFF2-40B4-BE49-F238E27FC236}">
                <a16:creationId xmlns:a16="http://schemas.microsoft.com/office/drawing/2014/main" id="{5AB647C1-763D-4CCC-BFA7-598EAB6E5E16}"/>
              </a:ext>
            </a:extLst>
          </p:cNvPr>
          <p:cNvSpPr txBox="1">
            <a:spLocks/>
          </p:cNvSpPr>
          <p:nvPr/>
        </p:nvSpPr>
        <p:spPr>
          <a:xfrm>
            <a:off x="2789371" y="714401"/>
            <a:ext cx="9041268" cy="571342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rgbClr val="C00000"/>
              </a:buClr>
              <a:buFont typeface="Wingdings" pitchFamily="2" charset="2"/>
              <a:buNone/>
              <a:defRPr lang="es-ES" sz="26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366713" indent="-285750" algn="l" defTabSz="914400" rtl="0" eaLnBrk="1" latinLnBrk="0" hangingPunct="1">
              <a:spcBef>
                <a:spcPct val="20000"/>
              </a:spcBef>
              <a:buClr>
                <a:srgbClr val="C00000"/>
              </a:buClr>
              <a:buFont typeface="Wingdings" pitchFamily="2" charset="2"/>
              <a:buChar char="§"/>
              <a:defRPr lang="es-ES" sz="24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708025" indent="-228600" algn="l" defTabSz="914400" rtl="0" eaLnBrk="1" latinLnBrk="0" hangingPunct="1">
              <a:spcBef>
                <a:spcPct val="20000"/>
              </a:spcBef>
              <a:buClr>
                <a:srgbClr val="C00000"/>
              </a:buClr>
              <a:buFont typeface="Wingdings" pitchFamily="2" charset="2"/>
              <a:buChar char="§"/>
              <a:tabLst/>
              <a:defRPr lang="es-ES" sz="24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708025" indent="-228600" algn="l" defTabSz="914400" rtl="0" eaLnBrk="1" latinLnBrk="0" hangingPunct="1">
              <a:spcBef>
                <a:spcPct val="20000"/>
              </a:spcBef>
              <a:buClr>
                <a:srgbClr val="C00000"/>
              </a:buClr>
              <a:buFont typeface="Wingdings" pitchFamily="2" charset="2"/>
              <a:buChar char="§"/>
              <a:defRPr lang="es-ES" sz="22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708025" indent="-228600" algn="l" defTabSz="914400" rtl="0" eaLnBrk="1" latinLnBrk="0" hangingPunct="1">
              <a:spcBef>
                <a:spcPct val="20000"/>
              </a:spcBef>
              <a:buClr>
                <a:srgbClr val="C00000"/>
              </a:buClr>
              <a:buFont typeface="Wingdings" pitchFamily="2" charset="2"/>
              <a:buChar char="§"/>
              <a:defRPr lang="es-ES" sz="22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  <a:spcAft>
                <a:spcPts val="650"/>
              </a:spcAft>
            </a:pPr>
            <a:r>
              <a:rPr lang="es-ES" altLang="es-ES" sz="2400" dirty="0">
                <a:solidFill>
                  <a:schemeClr val="tx1"/>
                </a:solidFill>
              </a:rPr>
              <a:t>Un </a:t>
            </a:r>
            <a:r>
              <a:rPr lang="es-ES" altLang="es-ES" sz="2400" b="1" i="1" dirty="0" err="1">
                <a:solidFill>
                  <a:srgbClr val="C00000"/>
                </a:solidFill>
                <a:latin typeface="Georgia" panose="02040502050405020303" pitchFamily="18" charset="0"/>
              </a:rPr>
              <a:t>datawarehouse</a:t>
            </a:r>
            <a:r>
              <a:rPr lang="es-ES" altLang="es-ES" sz="2400" dirty="0">
                <a:solidFill>
                  <a:schemeClr val="tx1"/>
                </a:solidFill>
              </a:rPr>
              <a:t> es una base de datos </a:t>
            </a:r>
            <a:br>
              <a:rPr lang="es-ES" altLang="es-ES" sz="2400" dirty="0">
                <a:solidFill>
                  <a:schemeClr val="tx1"/>
                </a:solidFill>
              </a:rPr>
            </a:br>
            <a:r>
              <a:rPr lang="es-ES" altLang="es-ES" sz="2400" dirty="0">
                <a:solidFill>
                  <a:schemeClr val="tx1"/>
                </a:solidFill>
              </a:rPr>
              <a:t>que se construye integrando datos de </a:t>
            </a:r>
            <a:br>
              <a:rPr lang="es-ES" altLang="es-ES" sz="2400" dirty="0">
                <a:solidFill>
                  <a:schemeClr val="tx1"/>
                </a:solidFill>
              </a:rPr>
            </a:br>
            <a:r>
              <a:rPr lang="es-ES" altLang="es-ES" sz="2400" dirty="0">
                <a:solidFill>
                  <a:schemeClr val="tx1"/>
                </a:solidFill>
              </a:rPr>
              <a:t>múltiples fuentes da datos heterogéneas. </a:t>
            </a:r>
            <a:br>
              <a:rPr lang="es-ES" altLang="es-ES" sz="2400" dirty="0">
                <a:solidFill>
                  <a:schemeClr val="tx1"/>
                </a:solidFill>
              </a:rPr>
            </a:br>
            <a:endParaRPr lang="es-ES" altLang="es-ES" sz="2400" dirty="0">
              <a:solidFill>
                <a:schemeClr val="tx1"/>
              </a:solidFill>
            </a:endParaRPr>
          </a:p>
          <a:p>
            <a:pPr algn="r">
              <a:spcBef>
                <a:spcPts val="0"/>
              </a:spcBef>
              <a:spcAft>
                <a:spcPts val="650"/>
              </a:spcAft>
            </a:pPr>
            <a:endParaRPr lang="es-ES" altLang="es-ES" sz="2400" dirty="0">
              <a:solidFill>
                <a:schemeClr val="tx1"/>
              </a:solidFill>
            </a:endParaRPr>
          </a:p>
          <a:p>
            <a:pPr algn="r">
              <a:spcBef>
                <a:spcPts val="0"/>
              </a:spcBef>
              <a:spcAft>
                <a:spcPts val="650"/>
              </a:spcAft>
            </a:pPr>
            <a:r>
              <a:rPr lang="es-ES" altLang="es-ES" sz="2400" dirty="0">
                <a:solidFill>
                  <a:schemeClr val="tx1"/>
                </a:solidFill>
              </a:rPr>
              <a:t>	Los </a:t>
            </a:r>
            <a:r>
              <a:rPr lang="es-ES" altLang="es-ES" sz="2400" i="1" dirty="0" err="1">
                <a:solidFill>
                  <a:schemeClr val="tx1"/>
                </a:solidFill>
                <a:latin typeface="Georgia" panose="02040502050405020303" pitchFamily="18" charset="0"/>
              </a:rPr>
              <a:t>datawarehouse</a:t>
            </a:r>
            <a:r>
              <a:rPr lang="es-ES" altLang="es-ES" sz="2400" dirty="0">
                <a:solidFill>
                  <a:schemeClr val="tx1"/>
                </a:solidFill>
              </a:rPr>
              <a:t> </a:t>
            </a:r>
            <a:br>
              <a:rPr lang="es-ES" altLang="es-ES" sz="2400" dirty="0">
                <a:solidFill>
                  <a:schemeClr val="tx1"/>
                </a:solidFill>
              </a:rPr>
            </a:br>
            <a:r>
              <a:rPr lang="es-ES" altLang="es-ES" sz="2400" dirty="0">
                <a:solidFill>
                  <a:schemeClr val="tx1"/>
                </a:solidFill>
              </a:rPr>
              <a:t>soportan la </a:t>
            </a:r>
            <a:br>
              <a:rPr lang="es-ES" altLang="es-ES" sz="2400" dirty="0">
                <a:solidFill>
                  <a:schemeClr val="tx1"/>
                </a:solidFill>
              </a:rPr>
            </a:br>
            <a:r>
              <a:rPr lang="es-ES" altLang="es-ES" sz="2400" dirty="0">
                <a:solidFill>
                  <a:srgbClr val="C00000"/>
                </a:solidFill>
              </a:rPr>
              <a:t>Inteligencia </a:t>
            </a:r>
            <a:br>
              <a:rPr lang="es-ES" altLang="es-ES" sz="2400" dirty="0">
                <a:solidFill>
                  <a:srgbClr val="C00000"/>
                </a:solidFill>
              </a:rPr>
            </a:br>
            <a:r>
              <a:rPr lang="es-ES" altLang="es-ES" sz="2400" dirty="0">
                <a:solidFill>
                  <a:srgbClr val="C00000"/>
                </a:solidFill>
              </a:rPr>
              <a:t>de Negocios </a:t>
            </a:r>
            <a:br>
              <a:rPr lang="es-ES" altLang="es-ES" sz="2400" dirty="0">
                <a:solidFill>
                  <a:schemeClr val="tx1"/>
                </a:solidFill>
              </a:rPr>
            </a:br>
            <a:r>
              <a:rPr lang="es-ES" altLang="es-ES" sz="2400" dirty="0">
                <a:solidFill>
                  <a:schemeClr val="tx1"/>
                </a:solidFill>
              </a:rPr>
              <a:t>al brindar datos </a:t>
            </a:r>
            <a:br>
              <a:rPr lang="es-ES" altLang="es-ES" sz="2400" dirty="0">
                <a:solidFill>
                  <a:schemeClr val="tx1"/>
                </a:solidFill>
              </a:rPr>
            </a:br>
            <a:r>
              <a:rPr lang="es-ES" altLang="es-ES" sz="2400" dirty="0">
                <a:solidFill>
                  <a:schemeClr val="tx1"/>
                </a:solidFill>
              </a:rPr>
              <a:t>estandarizados</a:t>
            </a:r>
            <a:br>
              <a:rPr lang="es-ES" altLang="es-ES" sz="2400" dirty="0">
                <a:solidFill>
                  <a:schemeClr val="tx1"/>
                </a:solidFill>
              </a:rPr>
            </a:br>
            <a:r>
              <a:rPr lang="es-ES" altLang="es-ES" sz="2400" dirty="0">
                <a:solidFill>
                  <a:schemeClr val="tx1"/>
                </a:solidFill>
              </a:rPr>
              <a:t>y consolidados </a:t>
            </a:r>
            <a:br>
              <a:rPr lang="es-ES" altLang="es-ES" sz="2400" dirty="0">
                <a:solidFill>
                  <a:schemeClr val="tx1"/>
                </a:solidFill>
              </a:rPr>
            </a:br>
            <a:r>
              <a:rPr lang="es-ES" altLang="es-ES" sz="2400" dirty="0">
                <a:solidFill>
                  <a:schemeClr val="tx1"/>
                </a:solidFill>
              </a:rPr>
              <a:t>en una </a:t>
            </a:r>
            <a:br>
              <a:rPr lang="es-ES" altLang="es-ES" sz="2400" dirty="0">
                <a:solidFill>
                  <a:schemeClr val="tx1"/>
                </a:solidFill>
              </a:rPr>
            </a:br>
            <a:r>
              <a:rPr lang="es-ES" altLang="es-ES" sz="2400" b="1" dirty="0">
                <a:solidFill>
                  <a:srgbClr val="C00000"/>
                </a:solidFill>
              </a:rPr>
              <a:t>Base de Datos </a:t>
            </a:r>
            <a:br>
              <a:rPr lang="es-ES" altLang="es-ES" sz="2400" b="1" dirty="0">
                <a:solidFill>
                  <a:srgbClr val="C00000"/>
                </a:solidFill>
              </a:rPr>
            </a:br>
            <a:r>
              <a:rPr lang="es-ES" altLang="es-ES" sz="2400" b="1" dirty="0">
                <a:solidFill>
                  <a:srgbClr val="C00000"/>
                </a:solidFill>
              </a:rPr>
              <a:t>multidimensional</a:t>
            </a:r>
            <a:r>
              <a:rPr lang="es-ES" altLang="es-ES" sz="2400" dirty="0">
                <a:solidFill>
                  <a:schemeClr val="tx1"/>
                </a:solidFill>
              </a:rPr>
              <a:t>.</a:t>
            </a:r>
          </a:p>
        </p:txBody>
      </p:sp>
      <p:pic>
        <p:nvPicPr>
          <p:cNvPr id="4" name="Picture 2" descr="Resultado de imagen de datawarehouse">
            <a:extLst>
              <a:ext uri="{FF2B5EF4-FFF2-40B4-BE49-F238E27FC236}">
                <a16:creationId xmlns:a16="http://schemas.microsoft.com/office/drawing/2014/main" id="{23C73C51-1012-4C1E-95E6-DB0DFBAEAC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5720" y="2836142"/>
            <a:ext cx="4645305" cy="330745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47953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000"/>
    </mc:Choice>
    <mc:Fallback>
      <p:transition spd="slow" advTm="8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11C40B0-7918-4536-817B-1BF7E3E1E3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73672" y="929987"/>
            <a:ext cx="9175148" cy="5403272"/>
          </a:xfrm>
        </p:spPr>
        <p:txBody>
          <a:bodyPr/>
          <a:lstStyle/>
          <a:p>
            <a:pPr marL="474648" indent="-371464">
              <a:lnSpc>
                <a:spcPct val="100000"/>
              </a:lnSpc>
              <a:spcBef>
                <a:spcPts val="0"/>
              </a:spcBef>
              <a:spcAft>
                <a:spcPts val="1300"/>
              </a:spcAft>
              <a:buFont typeface="Wingdings" panose="05000000000000000000" pitchFamily="2" charset="2"/>
              <a:buChar char="§"/>
            </a:pPr>
            <a:r>
              <a:rPr lang="en-US" altLang="es-ES" sz="2492" dirty="0">
                <a:solidFill>
                  <a:schemeClr val="tx1"/>
                </a:solidFill>
              </a:rPr>
              <a:t>Un </a:t>
            </a:r>
            <a:r>
              <a:rPr lang="en-US" altLang="es-ES" sz="2492" b="1" i="1" dirty="0" err="1">
                <a:solidFill>
                  <a:srgbClr val="C00000"/>
                </a:solidFill>
                <a:latin typeface="Georgia" panose="02040502050405020303" pitchFamily="18" charset="0"/>
              </a:rPr>
              <a:t>datawarehouse</a:t>
            </a:r>
            <a:r>
              <a:rPr lang="en-US" altLang="es-ES" sz="2492" dirty="0">
                <a:solidFill>
                  <a:schemeClr val="tx1"/>
                </a:solidFill>
              </a:rPr>
              <a:t> es un </a:t>
            </a:r>
            <a:r>
              <a:rPr lang="en-US" altLang="es-ES" sz="2492" dirty="0" err="1">
                <a:solidFill>
                  <a:schemeClr val="tx1"/>
                </a:solidFill>
              </a:rPr>
              <a:t>repositorio</a:t>
            </a:r>
            <a:r>
              <a:rPr lang="en-US" altLang="es-ES" sz="2492" dirty="0">
                <a:solidFill>
                  <a:schemeClr val="tx1"/>
                </a:solidFill>
              </a:rPr>
              <a:t> de </a:t>
            </a:r>
            <a:r>
              <a:rPr lang="en-US" altLang="es-ES" sz="2492" dirty="0" err="1">
                <a:solidFill>
                  <a:schemeClr val="tx1"/>
                </a:solidFill>
              </a:rPr>
              <a:t>datos</a:t>
            </a:r>
            <a:r>
              <a:rPr lang="en-US" altLang="es-ES" sz="2492" dirty="0">
                <a:solidFill>
                  <a:schemeClr val="tx1"/>
                </a:solidFill>
              </a:rPr>
              <a:t>, </a:t>
            </a:r>
            <a:br>
              <a:rPr lang="en-US" altLang="es-ES" sz="2492" dirty="0">
                <a:solidFill>
                  <a:schemeClr val="tx1"/>
                </a:solidFill>
              </a:rPr>
            </a:br>
            <a:r>
              <a:rPr lang="en-US" altLang="es-ES" sz="2492" dirty="0">
                <a:solidFill>
                  <a:schemeClr val="tx1"/>
                </a:solidFill>
              </a:rPr>
              <a:t>que </a:t>
            </a:r>
            <a:r>
              <a:rPr lang="en-US" altLang="es-ES" sz="2492" u="sng" dirty="0">
                <a:solidFill>
                  <a:schemeClr val="tx1"/>
                </a:solidFill>
              </a:rPr>
              <a:t>se </a:t>
            </a:r>
            <a:r>
              <a:rPr lang="en-US" altLang="es-ES" sz="2492" u="sng" dirty="0" err="1">
                <a:solidFill>
                  <a:schemeClr val="tx1"/>
                </a:solidFill>
              </a:rPr>
              <a:t>mantiene</a:t>
            </a:r>
            <a:r>
              <a:rPr lang="en-US" altLang="es-ES" sz="2492" u="sng" dirty="0">
                <a:solidFill>
                  <a:schemeClr val="tx1"/>
                </a:solidFill>
              </a:rPr>
              <a:t> </a:t>
            </a:r>
            <a:r>
              <a:rPr lang="en-US" altLang="es-ES" sz="2492" u="sng" dirty="0" err="1">
                <a:solidFill>
                  <a:schemeClr val="tx1"/>
                </a:solidFill>
              </a:rPr>
              <a:t>separado</a:t>
            </a:r>
            <a:r>
              <a:rPr lang="en-US" altLang="es-ES" sz="2492" u="sng" dirty="0">
                <a:solidFill>
                  <a:schemeClr val="tx1"/>
                </a:solidFill>
              </a:rPr>
              <a:t> </a:t>
            </a:r>
            <a:r>
              <a:rPr lang="en-US" altLang="es-ES" sz="2492" dirty="0">
                <a:solidFill>
                  <a:schemeClr val="tx1"/>
                </a:solidFill>
              </a:rPr>
              <a:t>de las Bases de </a:t>
            </a:r>
            <a:r>
              <a:rPr lang="en-US" altLang="es-ES" sz="2492" dirty="0" err="1">
                <a:solidFill>
                  <a:schemeClr val="tx1"/>
                </a:solidFill>
              </a:rPr>
              <a:t>Datos</a:t>
            </a:r>
            <a:r>
              <a:rPr lang="en-US" altLang="es-ES" sz="2492" dirty="0">
                <a:solidFill>
                  <a:schemeClr val="tx1"/>
                </a:solidFill>
              </a:rPr>
              <a:t> </a:t>
            </a:r>
            <a:r>
              <a:rPr lang="en-US" altLang="es-ES" sz="2492" dirty="0" err="1">
                <a:solidFill>
                  <a:schemeClr val="tx1"/>
                </a:solidFill>
              </a:rPr>
              <a:t>Operacionales</a:t>
            </a:r>
            <a:r>
              <a:rPr lang="en-US" altLang="es-ES" sz="2492" dirty="0">
                <a:solidFill>
                  <a:schemeClr val="tx1"/>
                </a:solidFill>
              </a:rPr>
              <a:t> (</a:t>
            </a:r>
            <a:r>
              <a:rPr lang="en-US" altLang="es-ES" sz="2492" dirty="0" err="1">
                <a:solidFill>
                  <a:schemeClr val="tx1"/>
                </a:solidFill>
              </a:rPr>
              <a:t>transaccionales</a:t>
            </a:r>
            <a:r>
              <a:rPr lang="en-US" altLang="es-ES" sz="2492" dirty="0">
                <a:solidFill>
                  <a:schemeClr val="tx1"/>
                </a:solidFill>
              </a:rPr>
              <a:t>).</a:t>
            </a:r>
          </a:p>
          <a:p>
            <a:pPr marL="474648" indent="-371464">
              <a:lnSpc>
                <a:spcPct val="100000"/>
              </a:lnSpc>
              <a:spcBef>
                <a:spcPts val="0"/>
              </a:spcBef>
              <a:spcAft>
                <a:spcPts val="1300"/>
              </a:spcAft>
              <a:buFont typeface="Wingdings" panose="05000000000000000000" pitchFamily="2" charset="2"/>
              <a:buChar char="§"/>
            </a:pPr>
            <a:r>
              <a:rPr lang="es-ES" altLang="es-ES" sz="2492" dirty="0">
                <a:solidFill>
                  <a:schemeClr val="tx1"/>
                </a:solidFill>
              </a:rPr>
              <a:t>No se realizan actualizaciones frecuentes en él.</a:t>
            </a:r>
            <a:endParaRPr lang="en-US" altLang="es-ES" sz="2492" dirty="0">
              <a:solidFill>
                <a:schemeClr val="tx1"/>
              </a:solidFill>
            </a:endParaRPr>
          </a:p>
          <a:p>
            <a:pPr marL="474648" indent="-371464">
              <a:lnSpc>
                <a:spcPct val="100000"/>
              </a:lnSpc>
              <a:spcBef>
                <a:spcPts val="0"/>
              </a:spcBef>
              <a:spcAft>
                <a:spcPts val="1300"/>
              </a:spcAft>
              <a:buFont typeface="Wingdings" panose="05000000000000000000" pitchFamily="2" charset="2"/>
              <a:buChar char="§"/>
            </a:pPr>
            <a:r>
              <a:rPr lang="es-ES" altLang="es-ES" sz="2492" dirty="0">
                <a:solidFill>
                  <a:schemeClr val="tx1"/>
                </a:solidFill>
              </a:rPr>
              <a:t>Posee datos históricos consolidados, </a:t>
            </a:r>
            <a:br>
              <a:rPr lang="es-ES" altLang="es-ES" sz="2492" dirty="0">
                <a:solidFill>
                  <a:schemeClr val="tx1"/>
                </a:solidFill>
              </a:rPr>
            </a:br>
            <a:r>
              <a:rPr lang="es-ES" altLang="es-ES" sz="2492" dirty="0">
                <a:solidFill>
                  <a:schemeClr val="tx1"/>
                </a:solidFill>
              </a:rPr>
              <a:t>lo que ayuda a analizar el negocio.</a:t>
            </a:r>
            <a:endParaRPr lang="en-US" altLang="es-ES" sz="2492" dirty="0">
              <a:solidFill>
                <a:schemeClr val="tx1"/>
              </a:solidFill>
            </a:endParaRPr>
          </a:p>
          <a:p>
            <a:pPr marL="474648" indent="-371464">
              <a:lnSpc>
                <a:spcPct val="100000"/>
              </a:lnSpc>
              <a:spcBef>
                <a:spcPts val="0"/>
              </a:spcBef>
              <a:spcAft>
                <a:spcPts val="1300"/>
              </a:spcAft>
              <a:buFont typeface="Wingdings" panose="05000000000000000000" pitchFamily="2" charset="2"/>
              <a:buChar char="§"/>
            </a:pPr>
            <a:r>
              <a:rPr lang="es-ES" altLang="es-ES" sz="2492" dirty="0">
                <a:solidFill>
                  <a:schemeClr val="tx1"/>
                </a:solidFill>
              </a:rPr>
              <a:t>Ayuda a los ejecutivos a organizar, comprender </a:t>
            </a:r>
            <a:br>
              <a:rPr lang="es-ES" altLang="es-ES" sz="2492" dirty="0">
                <a:solidFill>
                  <a:schemeClr val="tx1"/>
                </a:solidFill>
              </a:rPr>
            </a:br>
            <a:r>
              <a:rPr lang="es-ES" altLang="es-ES" sz="2492" dirty="0">
                <a:solidFill>
                  <a:schemeClr val="tx1"/>
                </a:solidFill>
              </a:rPr>
              <a:t>y usar sus datos para tomar decisiones estratégicas</a:t>
            </a:r>
            <a:r>
              <a:rPr lang="en-US" altLang="es-ES" sz="2492" dirty="0">
                <a:solidFill>
                  <a:schemeClr val="tx1"/>
                </a:solidFill>
              </a:rPr>
              <a:t>.</a:t>
            </a:r>
          </a:p>
          <a:p>
            <a:pPr marL="474648" indent="-371464">
              <a:lnSpc>
                <a:spcPct val="100000"/>
              </a:lnSpc>
              <a:spcBef>
                <a:spcPts val="0"/>
              </a:spcBef>
              <a:spcAft>
                <a:spcPts val="1300"/>
              </a:spcAft>
              <a:buFont typeface="Wingdings" panose="05000000000000000000" pitchFamily="2" charset="2"/>
              <a:buChar char="§"/>
            </a:pPr>
            <a:r>
              <a:rPr lang="es-ES" altLang="es-ES" sz="2492" dirty="0">
                <a:solidFill>
                  <a:schemeClr val="tx1"/>
                </a:solidFill>
              </a:rPr>
              <a:t>Ayuda a la integración de la diversidad de </a:t>
            </a:r>
            <a:br>
              <a:rPr lang="es-ES" altLang="es-ES" sz="2492" dirty="0">
                <a:solidFill>
                  <a:schemeClr val="tx1"/>
                </a:solidFill>
              </a:rPr>
            </a:br>
            <a:r>
              <a:rPr lang="es-ES" altLang="es-ES" sz="2492" dirty="0">
                <a:solidFill>
                  <a:schemeClr val="tx1"/>
                </a:solidFill>
              </a:rPr>
              <a:t>aplicaciones</a:t>
            </a:r>
            <a:r>
              <a:rPr lang="en-US" altLang="es-ES" sz="2492" dirty="0">
                <a:solidFill>
                  <a:schemeClr val="tx1"/>
                </a:solidFill>
              </a:rPr>
              <a:t>.</a:t>
            </a:r>
          </a:p>
          <a:p>
            <a:pPr marL="474648" indent="-371464">
              <a:lnSpc>
                <a:spcPct val="100000"/>
              </a:lnSpc>
              <a:spcBef>
                <a:spcPts val="0"/>
              </a:spcBef>
              <a:spcAft>
                <a:spcPts val="1300"/>
              </a:spcAft>
              <a:buFont typeface="Wingdings" panose="05000000000000000000" pitchFamily="2" charset="2"/>
              <a:buChar char="§"/>
            </a:pPr>
            <a:r>
              <a:rPr lang="es-ES" altLang="es-ES" sz="2492" dirty="0">
                <a:solidFill>
                  <a:schemeClr val="tx1"/>
                </a:solidFill>
              </a:rPr>
              <a:t>Ayuda en el análisis de datos históricos consolidados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8842C3E-89FF-4E45-8D82-A8EDA8CF6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Características de un </a:t>
            </a:r>
            <a:r>
              <a:rPr lang="es-ES" dirty="0" err="1"/>
              <a:t>Datawarehouse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800693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000"/>
    </mc:Choice>
    <mc:Fallback>
      <p:transition spd="slow" advTm="8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B36B0-9A75-42E2-B3A3-AE4F706D61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6325" y="3806493"/>
            <a:ext cx="8420100" cy="1446550"/>
          </a:xfrm>
        </p:spPr>
        <p:txBody>
          <a:bodyPr/>
          <a:lstStyle/>
          <a:p>
            <a:pPr algn="r"/>
            <a:r>
              <a:rPr lang="es-ES" dirty="0"/>
              <a:t>¿Cómo se construye </a:t>
            </a:r>
            <a:br>
              <a:rPr lang="es-ES" dirty="0"/>
            </a:br>
            <a:r>
              <a:rPr lang="es-ES" dirty="0"/>
              <a:t>un </a:t>
            </a:r>
            <a:r>
              <a:rPr lang="es-ES" dirty="0" err="1"/>
              <a:t>Datawarehouse</a:t>
            </a:r>
            <a:r>
              <a:rPr lang="es-E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9351884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000"/>
    </mc:Choice>
    <mc:Fallback>
      <p:transition spd="slow" advTm="8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41F2FA-DD11-445E-A3D5-79E256C9A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La herramienta </a:t>
            </a:r>
            <a:r>
              <a:rPr lang="es-ES" dirty="0" err="1"/>
              <a:t>E.T.L</a:t>
            </a:r>
            <a:r>
              <a:rPr lang="es-ES" dirty="0"/>
              <a:t>. </a:t>
            </a:r>
          </a:p>
        </p:txBody>
      </p:sp>
      <p:sp>
        <p:nvSpPr>
          <p:cNvPr id="3" name="2 Marcador de contenido">
            <a:extLst>
              <a:ext uri="{FF2B5EF4-FFF2-40B4-BE49-F238E27FC236}">
                <a16:creationId xmlns:a16="http://schemas.microsoft.com/office/drawing/2014/main" id="{5B893103-E374-4283-823E-2D2AFBCF28F5}"/>
              </a:ext>
            </a:extLst>
          </p:cNvPr>
          <p:cNvSpPr txBox="1">
            <a:spLocks/>
          </p:cNvSpPr>
          <p:nvPr/>
        </p:nvSpPr>
        <p:spPr>
          <a:xfrm>
            <a:off x="7523346" y="649144"/>
            <a:ext cx="4149913" cy="555971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rgbClr val="C00000"/>
              </a:buClr>
              <a:buFont typeface="Wingdings" pitchFamily="2" charset="2"/>
              <a:buNone/>
              <a:defRPr lang="es-ES" sz="26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366713" indent="-285750" algn="l" defTabSz="914400" rtl="0" eaLnBrk="1" latinLnBrk="0" hangingPunct="1">
              <a:spcBef>
                <a:spcPct val="20000"/>
              </a:spcBef>
              <a:buClr>
                <a:srgbClr val="C00000"/>
              </a:buClr>
              <a:buFont typeface="Wingdings" pitchFamily="2" charset="2"/>
              <a:buChar char="§"/>
              <a:defRPr lang="es-ES" sz="24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708025" indent="-228600" algn="l" defTabSz="914400" rtl="0" eaLnBrk="1" latinLnBrk="0" hangingPunct="1">
              <a:spcBef>
                <a:spcPct val="20000"/>
              </a:spcBef>
              <a:buClr>
                <a:srgbClr val="C00000"/>
              </a:buClr>
              <a:buFont typeface="Wingdings" pitchFamily="2" charset="2"/>
              <a:buChar char="§"/>
              <a:tabLst/>
              <a:defRPr lang="es-ES" sz="24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708025" indent="-228600" algn="l" defTabSz="914400" rtl="0" eaLnBrk="1" latinLnBrk="0" hangingPunct="1">
              <a:spcBef>
                <a:spcPct val="20000"/>
              </a:spcBef>
              <a:buClr>
                <a:srgbClr val="C00000"/>
              </a:buClr>
              <a:buFont typeface="Wingdings" pitchFamily="2" charset="2"/>
              <a:buChar char="§"/>
              <a:defRPr lang="es-ES" sz="22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708025" indent="-228600" algn="l" defTabSz="914400" rtl="0" eaLnBrk="1" latinLnBrk="0" hangingPunct="1">
              <a:spcBef>
                <a:spcPct val="20000"/>
              </a:spcBef>
              <a:buClr>
                <a:srgbClr val="C00000"/>
              </a:buClr>
              <a:buFont typeface="Wingdings" pitchFamily="2" charset="2"/>
              <a:buChar char="§"/>
              <a:defRPr lang="es-ES" sz="22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ts val="3467"/>
              </a:lnSpc>
            </a:pPr>
            <a:r>
              <a:rPr lang="es-ES" altLang="es-ES" dirty="0">
                <a:solidFill>
                  <a:schemeClr val="tx1"/>
                </a:solidFill>
              </a:rPr>
              <a:t>ETL es un proceso de integración de datos</a:t>
            </a:r>
            <a:br>
              <a:rPr lang="es-ES" altLang="es-ES" dirty="0">
                <a:solidFill>
                  <a:schemeClr val="tx1"/>
                </a:solidFill>
              </a:rPr>
            </a:br>
            <a:r>
              <a:rPr lang="es-ES" altLang="es-ES" dirty="0">
                <a:solidFill>
                  <a:schemeClr val="tx1"/>
                </a:solidFill>
              </a:rPr>
              <a:t> </a:t>
            </a:r>
            <a:br>
              <a:rPr lang="es-ES" altLang="es-ES" dirty="0">
                <a:solidFill>
                  <a:schemeClr val="tx1"/>
                </a:solidFill>
              </a:rPr>
            </a:br>
            <a:r>
              <a:rPr lang="es-ES" altLang="es-ES" b="1" i="1" spc="325" dirty="0" err="1">
                <a:solidFill>
                  <a:srgbClr val="CC0000"/>
                </a:solidFill>
                <a:latin typeface="Georgia" panose="02040502050405020303" pitchFamily="18" charset="0"/>
              </a:rPr>
              <a:t>Extract</a:t>
            </a:r>
            <a:r>
              <a:rPr lang="es-ES" altLang="es-ES" b="1" i="1" spc="325" dirty="0">
                <a:solidFill>
                  <a:srgbClr val="CC0000"/>
                </a:solidFill>
                <a:latin typeface="Georgia" panose="02040502050405020303" pitchFamily="18" charset="0"/>
              </a:rPr>
              <a:t>, </a:t>
            </a:r>
            <a:r>
              <a:rPr lang="es-ES" altLang="es-ES" b="1" i="1" spc="325" dirty="0" err="1">
                <a:solidFill>
                  <a:srgbClr val="CC0000"/>
                </a:solidFill>
                <a:latin typeface="Georgia" panose="02040502050405020303" pitchFamily="18" charset="0"/>
              </a:rPr>
              <a:t>Transform</a:t>
            </a:r>
            <a:r>
              <a:rPr lang="es-ES" altLang="es-ES" b="1" i="1" spc="325" dirty="0">
                <a:solidFill>
                  <a:srgbClr val="CC0000"/>
                </a:solidFill>
                <a:latin typeface="Georgia" panose="02040502050405020303" pitchFamily="18" charset="0"/>
              </a:rPr>
              <a:t>, </a:t>
            </a:r>
            <a:br>
              <a:rPr lang="es-ES" altLang="es-ES" b="1" i="1" spc="325" dirty="0">
                <a:solidFill>
                  <a:srgbClr val="CC0000"/>
                </a:solidFill>
                <a:latin typeface="Georgia" panose="02040502050405020303" pitchFamily="18" charset="0"/>
              </a:rPr>
            </a:br>
            <a:r>
              <a:rPr lang="es-ES" altLang="es-ES" b="1" i="1" spc="325" dirty="0">
                <a:solidFill>
                  <a:srgbClr val="CC0000"/>
                </a:solidFill>
                <a:latin typeface="Georgia" panose="02040502050405020303" pitchFamily="18" charset="0"/>
              </a:rPr>
              <a:t>Load.</a:t>
            </a:r>
          </a:p>
          <a:p>
            <a:pPr algn="r">
              <a:lnSpc>
                <a:spcPts val="3467"/>
              </a:lnSpc>
            </a:pPr>
            <a:r>
              <a:rPr lang="es-ES" altLang="es-ES" dirty="0">
                <a:solidFill>
                  <a:schemeClr val="tx1"/>
                </a:solidFill>
              </a:rPr>
              <a:t> </a:t>
            </a:r>
            <a:br>
              <a:rPr lang="es-ES" altLang="es-ES" dirty="0">
                <a:solidFill>
                  <a:schemeClr val="tx1"/>
                </a:solidFill>
              </a:rPr>
            </a:br>
            <a:r>
              <a:rPr lang="es-ES" altLang="es-ES" dirty="0">
                <a:solidFill>
                  <a:schemeClr val="tx1"/>
                </a:solidFill>
              </a:rPr>
              <a:t>usado para traer datos de diferentes </a:t>
            </a:r>
            <a:br>
              <a:rPr lang="es-ES" altLang="es-ES" dirty="0">
                <a:solidFill>
                  <a:schemeClr val="tx1"/>
                </a:solidFill>
              </a:rPr>
            </a:br>
            <a:r>
              <a:rPr lang="es-ES" altLang="es-ES" dirty="0">
                <a:solidFill>
                  <a:schemeClr val="tx1"/>
                </a:solidFill>
              </a:rPr>
              <a:t>fuentes </a:t>
            </a:r>
            <a:br>
              <a:rPr lang="es-ES" altLang="es-ES" dirty="0">
                <a:solidFill>
                  <a:schemeClr val="tx1"/>
                </a:solidFill>
              </a:rPr>
            </a:br>
            <a:r>
              <a:rPr lang="es-ES" altLang="es-ES" dirty="0">
                <a:solidFill>
                  <a:schemeClr val="tx1"/>
                </a:solidFill>
              </a:rPr>
              <a:t>y construir un </a:t>
            </a:r>
            <a:r>
              <a:rPr lang="es-ES" altLang="es-ES" i="1" spc="325" dirty="0" err="1">
                <a:solidFill>
                  <a:schemeClr val="tx1"/>
                </a:solidFill>
                <a:latin typeface="Georgia" panose="02040502050405020303" pitchFamily="18" charset="0"/>
              </a:rPr>
              <a:t>datawarehouse</a:t>
            </a:r>
            <a:r>
              <a:rPr lang="es-ES" altLang="es-ES" dirty="0">
                <a:solidFill>
                  <a:schemeClr val="tx1"/>
                </a:solidFill>
              </a:rPr>
              <a:t>.</a:t>
            </a:r>
          </a:p>
          <a:p>
            <a:pPr algn="r">
              <a:lnSpc>
                <a:spcPts val="3467"/>
              </a:lnSpc>
            </a:pPr>
            <a:r>
              <a:rPr lang="es-ES" altLang="es-ES" dirty="0">
                <a:solidFill>
                  <a:schemeClr val="tx1"/>
                </a:solidFill>
              </a:rPr>
              <a:t> </a:t>
            </a:r>
            <a:br>
              <a:rPr lang="es-ES" altLang="es-ES" dirty="0">
                <a:solidFill>
                  <a:schemeClr val="tx1"/>
                </a:solidFill>
              </a:rPr>
            </a:br>
            <a:endParaRPr lang="es-ES" altLang="es-ES" sz="1950" dirty="0">
              <a:solidFill>
                <a:schemeClr val="tx1"/>
              </a:solidFill>
            </a:endParaRPr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658E0EF8-F163-479F-AD97-16CEB2E64BC2}"/>
              </a:ext>
            </a:extLst>
          </p:cNvPr>
          <p:cNvGrpSpPr/>
          <p:nvPr/>
        </p:nvGrpSpPr>
        <p:grpSpPr>
          <a:xfrm>
            <a:off x="1805465" y="1338508"/>
            <a:ext cx="3672042" cy="5060726"/>
            <a:chOff x="157650" y="1578145"/>
            <a:chExt cx="3389577" cy="4671439"/>
          </a:xfrm>
        </p:grpSpPr>
        <p:grpSp>
          <p:nvGrpSpPr>
            <p:cNvPr id="5" name="5 Grupo">
              <a:extLst>
                <a:ext uri="{FF2B5EF4-FFF2-40B4-BE49-F238E27FC236}">
                  <a16:creationId xmlns:a16="http://schemas.microsoft.com/office/drawing/2014/main" id="{CAF47413-9727-4B6B-A022-3B68C87580AB}"/>
                </a:ext>
              </a:extLst>
            </p:cNvPr>
            <p:cNvGrpSpPr/>
            <p:nvPr/>
          </p:nvGrpSpPr>
          <p:grpSpPr>
            <a:xfrm>
              <a:off x="157650" y="1578145"/>
              <a:ext cx="1953481" cy="1164477"/>
              <a:chOff x="3263464" y="1578145"/>
              <a:chExt cx="1953481" cy="1164477"/>
            </a:xfrm>
          </p:grpSpPr>
          <p:pic>
            <p:nvPicPr>
              <p:cNvPr id="16" name="Picture 13" descr="http://us.cdn4.123rf.com/168nwm/scanrail/scanrail1205/scanrail120500028/13877506-disco-duro-y-el-icono-de-la-base-de-datos-aislados-sobre-fondo-blanco.jpg">
                <a:extLst>
                  <a:ext uri="{FF2B5EF4-FFF2-40B4-BE49-F238E27FC236}">
                    <a16:creationId xmlns:a16="http://schemas.microsoft.com/office/drawing/2014/main" id="{72E4B7BF-9B06-485E-858E-D60B2D6C9CD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263464" y="1578145"/>
                <a:ext cx="799277" cy="678591"/>
              </a:xfrm>
              <a:prstGeom prst="rect">
                <a:avLst/>
              </a:prstGeom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7" name="Picture 13" descr="http://us.cdn4.123rf.com/168nwm/scanrail/scanrail1205/scanrail120500028/13877506-disco-duro-y-el-icono-de-la-base-de-datos-aislados-sobre-fondo-blanco.jpg">
                <a:extLst>
                  <a:ext uri="{FF2B5EF4-FFF2-40B4-BE49-F238E27FC236}">
                    <a16:creationId xmlns:a16="http://schemas.microsoft.com/office/drawing/2014/main" id="{46386F0E-5769-46B4-976F-B16243A356F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17668" y="1618622"/>
                <a:ext cx="799277" cy="678591"/>
              </a:xfrm>
              <a:prstGeom prst="rect">
                <a:avLst/>
              </a:prstGeom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8" name="Picture 13" descr="http://us.cdn4.123rf.com/168nwm/scanrail/scanrail1205/scanrail120500028/13877506-disco-duro-y-el-icono-de-la-base-de-datos-aislados-sobre-fondo-blanco.jpg">
                <a:extLst>
                  <a:ext uri="{FF2B5EF4-FFF2-40B4-BE49-F238E27FC236}">
                    <a16:creationId xmlns:a16="http://schemas.microsoft.com/office/drawing/2014/main" id="{EE86F705-AD1A-44B4-8336-FADAA7C75A3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850990" y="1794169"/>
                <a:ext cx="799277" cy="678591"/>
              </a:xfrm>
              <a:prstGeom prst="rect">
                <a:avLst/>
              </a:prstGeom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9" name="9 CuadroTexto">
                <a:extLst>
                  <a:ext uri="{FF2B5EF4-FFF2-40B4-BE49-F238E27FC236}">
                    <a16:creationId xmlns:a16="http://schemas.microsoft.com/office/drawing/2014/main" id="{B11A463E-2BF6-47DA-B44D-CBA2CABE01A5}"/>
                  </a:ext>
                </a:extLst>
              </p:cNvPr>
              <p:cNvSpPr txBox="1"/>
              <p:nvPr/>
            </p:nvSpPr>
            <p:spPr>
              <a:xfrm>
                <a:off x="4516578" y="2352552"/>
                <a:ext cx="571458" cy="3007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1517" dirty="0">
                    <a:latin typeface="Verdana" panose="020B0604030504040204" pitchFamily="34" charset="0"/>
                    <a:ea typeface="Verdana" panose="020B0604030504040204" pitchFamily="34" charset="0"/>
                  </a:rPr>
                  <a:t>CRM</a:t>
                </a:r>
              </a:p>
            </p:txBody>
          </p:sp>
          <p:sp>
            <p:nvSpPr>
              <p:cNvPr id="20" name="10 CuadroTexto">
                <a:extLst>
                  <a:ext uri="{FF2B5EF4-FFF2-40B4-BE49-F238E27FC236}">
                    <a16:creationId xmlns:a16="http://schemas.microsoft.com/office/drawing/2014/main" id="{C1CE3428-E223-4974-A78B-5B88D7E98034}"/>
                  </a:ext>
                </a:extLst>
              </p:cNvPr>
              <p:cNvSpPr txBox="1"/>
              <p:nvPr/>
            </p:nvSpPr>
            <p:spPr>
              <a:xfrm>
                <a:off x="3991063" y="2441888"/>
                <a:ext cx="516710" cy="3007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1517" dirty="0" err="1">
                    <a:latin typeface="Verdana" panose="020B0604030504040204" pitchFamily="34" charset="0"/>
                    <a:ea typeface="Verdana" panose="020B0604030504040204" pitchFamily="34" charset="0"/>
                  </a:rPr>
                  <a:t>ERP</a:t>
                </a:r>
                <a:endParaRPr lang="es-ES" sz="1517" dirty="0"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  <p:sp>
            <p:nvSpPr>
              <p:cNvPr id="21" name="11 CuadroTexto">
                <a:extLst>
                  <a:ext uri="{FF2B5EF4-FFF2-40B4-BE49-F238E27FC236}">
                    <a16:creationId xmlns:a16="http://schemas.microsoft.com/office/drawing/2014/main" id="{28DFCE96-0663-464A-8950-CF8AF9065E2A}"/>
                  </a:ext>
                </a:extLst>
              </p:cNvPr>
              <p:cNvSpPr txBox="1"/>
              <p:nvPr/>
            </p:nvSpPr>
            <p:spPr>
              <a:xfrm>
                <a:off x="3328915" y="2158110"/>
                <a:ext cx="676517" cy="3007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1517" dirty="0" err="1">
                    <a:latin typeface="Verdana" panose="020B0604030504040204" pitchFamily="34" charset="0"/>
                    <a:ea typeface="Verdana" panose="020B0604030504040204" pitchFamily="34" charset="0"/>
                  </a:rPr>
                  <a:t>CORE</a:t>
                </a:r>
                <a:endParaRPr lang="es-ES" sz="1517" dirty="0"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p:grpSp>
        <p:pic>
          <p:nvPicPr>
            <p:cNvPr id="6" name="Picture 4" descr="http://es.vectoriel.com/vectors/400/2013/05/01/967-engranajes.jpg">
              <a:extLst>
                <a:ext uri="{FF2B5EF4-FFF2-40B4-BE49-F238E27FC236}">
                  <a16:creationId xmlns:a16="http://schemas.microsoft.com/office/drawing/2014/main" id="{19EF04B6-F77A-4ECC-8E23-20098D4C765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199" y="3090042"/>
              <a:ext cx="1560786" cy="1560786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1 CuadroTexto">
              <a:extLst>
                <a:ext uri="{FF2B5EF4-FFF2-40B4-BE49-F238E27FC236}">
                  <a16:creationId xmlns:a16="http://schemas.microsoft.com/office/drawing/2014/main" id="{6101FFF8-42AD-43E0-A696-B65B19149C14}"/>
                </a:ext>
              </a:extLst>
            </p:cNvPr>
            <p:cNvSpPr txBox="1"/>
            <p:nvPr/>
          </p:nvSpPr>
          <p:spPr>
            <a:xfrm>
              <a:off x="1403140" y="2837793"/>
              <a:ext cx="996131" cy="3313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733" b="1" dirty="0" err="1">
                  <a:solidFill>
                    <a:srgbClr val="C0000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Arial" panose="020B0604020202020204" pitchFamily="34" charset="0"/>
                </a:rPr>
                <a:t>Extract</a:t>
              </a:r>
              <a:endParaRPr lang="en-US" sz="1733" b="1" dirty="0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2 Flecha abajo">
              <a:extLst>
                <a:ext uri="{FF2B5EF4-FFF2-40B4-BE49-F238E27FC236}">
                  <a16:creationId xmlns:a16="http://schemas.microsoft.com/office/drawing/2014/main" id="{E904A2AE-2572-4516-BDBC-C10D1EF84713}"/>
                </a:ext>
              </a:extLst>
            </p:cNvPr>
            <p:cNvSpPr/>
            <p:nvPr/>
          </p:nvSpPr>
          <p:spPr>
            <a:xfrm>
              <a:off x="993226" y="2853559"/>
              <a:ext cx="268014" cy="252248"/>
            </a:xfrm>
            <a:prstGeom prst="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50"/>
            </a:p>
          </p:txBody>
        </p:sp>
        <p:sp>
          <p:nvSpPr>
            <p:cNvPr id="9" name="15 CuadroTexto">
              <a:extLst>
                <a:ext uri="{FF2B5EF4-FFF2-40B4-BE49-F238E27FC236}">
                  <a16:creationId xmlns:a16="http://schemas.microsoft.com/office/drawing/2014/main" id="{C3BCDECB-DE2C-4E0E-AFB7-45903C8E7FDA}"/>
                </a:ext>
              </a:extLst>
            </p:cNvPr>
            <p:cNvSpPr txBox="1"/>
            <p:nvPr/>
          </p:nvSpPr>
          <p:spPr>
            <a:xfrm>
              <a:off x="1933911" y="3589277"/>
              <a:ext cx="1366054" cy="3313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s-ES"/>
              </a:defPPr>
              <a:lvl1pPr>
                <a:defRPr sz="1600">
                  <a:latin typeface="Verdana" panose="020B060403050404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</a:lstStyle>
            <a:p>
              <a:r>
                <a:rPr lang="es-ES" sz="1733" b="1" dirty="0" err="1">
                  <a:solidFill>
                    <a:srgbClr val="C00000"/>
                  </a:solidFill>
                </a:rPr>
                <a:t>Transform</a:t>
              </a:r>
              <a:endParaRPr lang="en-US" sz="1733" b="1" dirty="0">
                <a:solidFill>
                  <a:srgbClr val="C00000"/>
                </a:solidFill>
              </a:endParaRPr>
            </a:p>
          </p:txBody>
        </p:sp>
        <p:sp>
          <p:nvSpPr>
            <p:cNvPr id="10" name="16 CuadroTexto">
              <a:extLst>
                <a:ext uri="{FF2B5EF4-FFF2-40B4-BE49-F238E27FC236}">
                  <a16:creationId xmlns:a16="http://schemas.microsoft.com/office/drawing/2014/main" id="{86083E48-1788-4719-91C9-012426E7AF00}"/>
                </a:ext>
              </a:extLst>
            </p:cNvPr>
            <p:cNvSpPr txBox="1"/>
            <p:nvPr/>
          </p:nvSpPr>
          <p:spPr>
            <a:xfrm>
              <a:off x="1324312" y="4629795"/>
              <a:ext cx="722388" cy="3313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733" b="1" dirty="0">
                  <a:solidFill>
                    <a:srgbClr val="C0000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Arial" panose="020B0604020202020204" pitchFamily="34" charset="0"/>
                </a:rPr>
                <a:t>Load</a:t>
              </a:r>
              <a:endParaRPr lang="en-US" sz="1733" b="1" dirty="0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17 Flecha abajo">
              <a:extLst>
                <a:ext uri="{FF2B5EF4-FFF2-40B4-BE49-F238E27FC236}">
                  <a16:creationId xmlns:a16="http://schemas.microsoft.com/office/drawing/2014/main" id="{E6082351-84D6-4170-9CC9-848591E4E369}"/>
                </a:ext>
              </a:extLst>
            </p:cNvPr>
            <p:cNvSpPr/>
            <p:nvPr/>
          </p:nvSpPr>
          <p:spPr>
            <a:xfrm>
              <a:off x="993226" y="4661326"/>
              <a:ext cx="268014" cy="252248"/>
            </a:xfrm>
            <a:prstGeom prst="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950"/>
            </a:p>
          </p:txBody>
        </p:sp>
        <p:pic>
          <p:nvPicPr>
            <p:cNvPr id="12" name="Picture 3">
              <a:extLst>
                <a:ext uri="{FF2B5EF4-FFF2-40B4-BE49-F238E27FC236}">
                  <a16:creationId xmlns:a16="http://schemas.microsoft.com/office/drawing/2014/main" id="{93F33FE3-3A1E-4E71-B962-598CDAD528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69789" y="5068026"/>
              <a:ext cx="745906" cy="745906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" name="Picture 6">
              <a:extLst>
                <a:ext uri="{FF2B5EF4-FFF2-40B4-BE49-F238E27FC236}">
                  <a16:creationId xmlns:a16="http://schemas.microsoft.com/office/drawing/2014/main" id="{7FFD107B-4730-45F8-AE7F-336148E945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96824" y="4705420"/>
              <a:ext cx="793202" cy="793202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" name="Picture 7">
              <a:extLst>
                <a:ext uri="{FF2B5EF4-FFF2-40B4-BE49-F238E27FC236}">
                  <a16:creationId xmlns:a16="http://schemas.microsoft.com/office/drawing/2014/main" id="{137BF057-089A-4352-8231-CF7A9FE99A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6395" y="4950361"/>
              <a:ext cx="898634" cy="898634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" name="23 CuadroTexto">
              <a:extLst>
                <a:ext uri="{FF2B5EF4-FFF2-40B4-BE49-F238E27FC236}">
                  <a16:creationId xmlns:a16="http://schemas.microsoft.com/office/drawing/2014/main" id="{5701E928-3BCE-4B36-A0C6-BC7C81CB2057}"/>
                </a:ext>
              </a:extLst>
            </p:cNvPr>
            <p:cNvSpPr txBox="1"/>
            <p:nvPr/>
          </p:nvSpPr>
          <p:spPr>
            <a:xfrm>
              <a:off x="178671" y="5948850"/>
              <a:ext cx="3368556" cy="3007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517" dirty="0" err="1">
                  <a:latin typeface="Verdana" panose="020B0604030504040204" pitchFamily="34" charset="0"/>
                  <a:ea typeface="Verdana" panose="020B0604030504040204" pitchFamily="34" charset="0"/>
                  <a:cs typeface="Arial" panose="020B0604020202020204" pitchFamily="34" charset="0"/>
                </a:rPr>
                <a:t>DATAWAREHOUSE</a:t>
              </a:r>
              <a:r>
                <a:rPr lang="es-ES" sz="1517" dirty="0">
                  <a:latin typeface="Verdana" panose="020B0604030504040204" pitchFamily="34" charset="0"/>
                  <a:ea typeface="Verdana" panose="020B0604030504040204" pitchFamily="34" charset="0"/>
                  <a:cs typeface="Arial" panose="020B0604020202020204" pitchFamily="34" charset="0"/>
                </a:rPr>
                <a:t>   &amp;  </a:t>
              </a:r>
              <a:r>
                <a:rPr lang="es-ES" sz="1517" dirty="0" err="1">
                  <a:latin typeface="Verdana" panose="020B0604030504040204" pitchFamily="34" charset="0"/>
                  <a:ea typeface="Verdana" panose="020B0604030504040204" pitchFamily="34" charset="0"/>
                  <a:cs typeface="Arial" panose="020B0604020202020204" pitchFamily="34" charset="0"/>
                </a:rPr>
                <a:t>DATAMARTS</a:t>
              </a:r>
              <a:endParaRPr lang="en-US" sz="1517" dirty="0"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557963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000"/>
    </mc:Choice>
    <mc:Fallback>
      <p:transition spd="slow" advTm="8000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4.6|23.2|18.4|9.6|5.4|13|13.9"/>
</p:tagLst>
</file>

<file path=ppt/theme/theme1.xml><?xml version="1.0" encoding="utf-8"?>
<a:theme xmlns:a="http://schemas.openxmlformats.org/drawingml/2006/main" name="Plantilla ppt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 w="1905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UPF.potx" id="{CC0EBFFC-19B7-412F-BD45-62FDA16D3EC5}" vid="{A8B4F6B7-D3D2-4568-93B7-92D7B28DD888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UPF</Template>
  <TotalTime>0</TotalTime>
  <Words>1790</Words>
  <Application>Microsoft Office PowerPoint</Application>
  <PresentationFormat>Panorámica</PresentationFormat>
  <Paragraphs>296</Paragraphs>
  <Slides>37</Slides>
  <Notes>4</Notes>
  <HiddenSlides>4</HiddenSlides>
  <MMClips>0</MMClips>
  <ScaleCrop>false</ScaleCrop>
  <HeadingPairs>
    <vt:vector size="8" baseType="variant">
      <vt:variant>
        <vt:lpstr>Fuentes usadas</vt:lpstr>
      </vt:variant>
      <vt:variant>
        <vt:i4>10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37</vt:i4>
      </vt:variant>
      <vt:variant>
        <vt:lpstr>Presentaciones personalizadas</vt:lpstr>
      </vt:variant>
      <vt:variant>
        <vt:i4>1</vt:i4>
      </vt:variant>
    </vt:vector>
  </HeadingPairs>
  <TitlesOfParts>
    <vt:vector size="49" baseType="lpstr">
      <vt:lpstr>Arial</vt:lpstr>
      <vt:lpstr>Arial Black</vt:lpstr>
      <vt:lpstr>Book Antiqua</vt:lpstr>
      <vt:lpstr>Calibri</vt:lpstr>
      <vt:lpstr>Consolas</vt:lpstr>
      <vt:lpstr>Georgia</vt:lpstr>
      <vt:lpstr>Segoe UI</vt:lpstr>
      <vt:lpstr>Times New Roman</vt:lpstr>
      <vt:lpstr>Verdana</vt:lpstr>
      <vt:lpstr>Wingdings</vt:lpstr>
      <vt:lpstr>Plantilla ppt</vt:lpstr>
      <vt:lpstr>Sistemas de Información</vt:lpstr>
      <vt:lpstr>Evolución de las necesidades de las Organizaciones</vt:lpstr>
      <vt:lpstr>Presentación de PowerPoint</vt:lpstr>
      <vt:lpstr>Elementos en Business Intelligence</vt:lpstr>
      <vt:lpstr>Elementos en Business Intelligence </vt:lpstr>
      <vt:lpstr>Datawarehouses</vt:lpstr>
      <vt:lpstr>Características de un Datawarehouse</vt:lpstr>
      <vt:lpstr>¿Cómo se construye  un Datawarehouse?</vt:lpstr>
      <vt:lpstr>La herramienta E.T.L. </vt:lpstr>
      <vt:lpstr>Data Warehousing - Metadata</vt:lpstr>
      <vt:lpstr>E.T.L. Extracción</vt:lpstr>
      <vt:lpstr>E.T.L  Transformación</vt:lpstr>
      <vt:lpstr>ETL Ejemplos de transformación </vt:lpstr>
      <vt:lpstr>E.T.L. Carga</vt:lpstr>
      <vt:lpstr>Data Warehousing - Datamarts</vt:lpstr>
      <vt:lpstr>E.T.L. Tools</vt:lpstr>
      <vt:lpstr>Datawarehousing &amp; E.T.L.</vt:lpstr>
      <vt:lpstr>Elementos en Business Intelligence</vt:lpstr>
      <vt:lpstr>Plataformas de Entrega</vt:lpstr>
      <vt:lpstr>1997 Big Data</vt:lpstr>
      <vt:lpstr>Presentación de PowerPoint</vt:lpstr>
      <vt:lpstr>Cuatro tendencias...</vt:lpstr>
      <vt:lpstr>1. Conectividad</vt:lpstr>
      <vt:lpstr>2. Crecimiento exponencial de datos </vt:lpstr>
      <vt:lpstr>Usuarios de Internet</vt:lpstr>
      <vt:lpstr>3. Diferentes estructuras de Datos</vt:lpstr>
      <vt:lpstr>4. Evolución de la Arquitectura de Datos</vt:lpstr>
      <vt:lpstr>¿En qué consiste el Big Data?</vt:lpstr>
      <vt:lpstr>Características: Volumen, Velocidad, Variedad</vt:lpstr>
      <vt:lpstr>Bases de Datos Relacionales  -</vt:lpstr>
      <vt:lpstr>Nuevos modelos de Bases de Datos en Big Data</vt:lpstr>
      <vt:lpstr>Bases de Datos NoSQL</vt:lpstr>
      <vt:lpstr>Escenario actual Bases de Datos</vt:lpstr>
      <vt:lpstr>Presentación de PowerPoint</vt:lpstr>
      <vt:lpstr>Las 5 V del Big Data</vt:lpstr>
      <vt:lpstr>Beneficios de Big Data</vt:lpstr>
      <vt:lpstr>Campos del Big Data</vt:lpstr>
      <vt:lpstr>Imprimir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delatorrerita</dc:creator>
  <cp:keywords>Sistemas de Información, UPF</cp:keywords>
  <cp:lastModifiedBy>delatorrerita</cp:lastModifiedBy>
  <cp:revision>4</cp:revision>
  <cp:lastPrinted>2021-05-10T12:29:09Z</cp:lastPrinted>
  <dcterms:created xsi:type="dcterms:W3CDTF">2021-05-10T12:13:23Z</dcterms:created>
  <dcterms:modified xsi:type="dcterms:W3CDTF">2022-01-29T12:21:28Z</dcterms:modified>
</cp:coreProperties>
</file>